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561" r:id="rId5"/>
    <p:sldId id="557" r:id="rId6"/>
    <p:sldId id="55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500"/>
    <a:srgbClr val="F59D00"/>
    <a:srgbClr val="A9AD12"/>
    <a:srgbClr val="FE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9716A-CB4A-8253-9B28-2D7AA370DCF1}" v="12" dt="2023-03-07T10:03:36.805"/>
    <p1510:client id="{27BD6B9E-B3F3-D10B-BE7F-F26F52958476}" v="21" dt="2023-03-07T10:05:01.20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97" d="100"/>
          <a:sy n="97"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7EE8A-8909-4BED-8432-782E7FF32C1C}" type="datetimeFigureOut">
              <a:rPr lang="de-DE" smtClean="0"/>
              <a:t>18.04.2023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4CA6F-5DD3-472E-AA29-FFC2F753FEF8}" type="slidenum">
              <a:rPr lang="de-DE" smtClean="0"/>
              <a:t>‹Nr.›</a:t>
            </a:fld>
            <a:endParaRPr lang="de-DE"/>
          </a:p>
        </p:txBody>
      </p:sp>
    </p:spTree>
    <p:extLst>
      <p:ext uri="{BB962C8B-B14F-4D97-AF65-F5344CB8AC3E}">
        <p14:creationId xmlns:p14="http://schemas.microsoft.com/office/powerpoint/2010/main" val="308267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46E5D-FEE6-49A1-9675-DDC5A604797D}"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32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46E5D-FEE6-49A1-9675-DDC5A604797D}"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2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4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277450" y="198548"/>
            <a:ext cx="8986903" cy="1009507"/>
          </a:xfrm>
          <a:prstGeom prst="rect">
            <a:avLst/>
          </a:prstGeom>
          <a:noFill/>
        </p:spPr>
        <p:txBody>
          <a:bodyPr wrap="square" rtlCol="0" anchor="b">
            <a:noAutofit/>
          </a:bodyPr>
          <a:lstStyle>
            <a:lvl1pPr marL="0" indent="0">
              <a:spcBef>
                <a:spcPts val="0"/>
              </a:spcBef>
              <a:buNone/>
              <a:defRPr lang="de-DE" sz="2933" b="1" baseline="0" dirty="0" smtClean="0">
                <a:solidFill>
                  <a:schemeClr val="tx1"/>
                </a:solidFill>
                <a:latin typeface="+mj-lt"/>
              </a:defRPr>
            </a:lvl1pPr>
            <a:lvl2pPr>
              <a:defRPr lang="de-DE" sz="2400" dirty="0" smtClean="0"/>
            </a:lvl2pPr>
            <a:lvl3pPr>
              <a:defRPr lang="de-DE" sz="2400" dirty="0" smtClean="0"/>
            </a:lvl3pPr>
            <a:lvl4pPr>
              <a:defRPr lang="de-DE" sz="2400" dirty="0" smtClean="0"/>
            </a:lvl4pPr>
            <a:lvl5pPr>
              <a:defRPr lang="de-AT" sz="2400" dirty="0"/>
            </a:lvl5pPr>
          </a:lstStyle>
          <a:p>
            <a:pPr>
              <a:lnSpc>
                <a:spcPct val="90000"/>
              </a:lnSpc>
            </a:pPr>
            <a:r>
              <a:rPr lang="en-GB" sz="3200" b="1" noProof="0" dirty="0">
                <a:latin typeface="+mj-lt"/>
              </a:rPr>
              <a:t>This is the slide‘s title. It is either one-lined or two-lined. Important things are highlighted in green.</a:t>
            </a:r>
          </a:p>
        </p:txBody>
      </p:sp>
      <p:sp>
        <p:nvSpPr>
          <p:cNvPr id="19" name="Textplatzhalter 18"/>
          <p:cNvSpPr>
            <a:spLocks noGrp="1"/>
          </p:cNvSpPr>
          <p:nvPr>
            <p:ph type="body" sz="quarter" idx="11" hasCustomPrompt="1"/>
          </p:nvPr>
        </p:nvSpPr>
        <p:spPr>
          <a:xfrm>
            <a:off x="361951" y="1508787"/>
            <a:ext cx="11345333" cy="4703631"/>
          </a:xfrm>
          <a:prstGeom prst="rect">
            <a:avLst/>
          </a:prstGeom>
        </p:spPr>
        <p:txBody>
          <a:bodyPr/>
          <a:lstStyle>
            <a:lvl1pPr marL="457189" indent="-457189">
              <a:spcBef>
                <a:spcPts val="0"/>
              </a:spcBef>
              <a:spcAft>
                <a:spcPts val="800"/>
              </a:spcAft>
              <a:buClr>
                <a:schemeClr val="tx2"/>
              </a:buClr>
              <a:buFont typeface="Webdings" panose="05030102010509060703" pitchFamily="18" charset="2"/>
              <a:buChar char="4"/>
              <a:defRPr sz="2400" baseline="0"/>
            </a:lvl1pPr>
            <a:lvl2pPr>
              <a:spcBef>
                <a:spcPts val="0"/>
              </a:spcBef>
              <a:spcAft>
                <a:spcPts val="800"/>
              </a:spcAft>
              <a:defRPr sz="2667"/>
            </a:lvl2pPr>
            <a:lvl3pPr>
              <a:spcBef>
                <a:spcPts val="0"/>
              </a:spcBef>
              <a:spcAft>
                <a:spcPts val="800"/>
              </a:spcAft>
              <a:defRPr sz="2667"/>
            </a:lvl3pPr>
            <a:lvl4pPr>
              <a:spcBef>
                <a:spcPts val="0"/>
              </a:spcBef>
              <a:spcAft>
                <a:spcPts val="800"/>
              </a:spcAft>
              <a:defRPr sz="2667"/>
            </a:lvl4pPr>
            <a:lvl5pPr>
              <a:spcBef>
                <a:spcPts val="0"/>
              </a:spcBef>
              <a:spcAft>
                <a:spcPts val="800"/>
              </a:spcAft>
              <a:defRPr sz="2667"/>
            </a:lvl5pPr>
          </a:lstStyle>
          <a:p>
            <a:pPr>
              <a:spcBef>
                <a:spcPts val="0"/>
              </a:spcBef>
              <a:spcAft>
                <a:spcPts val="600"/>
              </a:spcAft>
            </a:pPr>
            <a:r>
              <a:rPr lang="en-GB" sz="2667" noProof="0" dirty="0"/>
              <a:t>The size of the text should be at least 16 </a:t>
            </a:r>
            <a:r>
              <a:rPr lang="en-GB" sz="2667" noProof="0" dirty="0" err="1"/>
              <a:t>pt</a:t>
            </a:r>
            <a:r>
              <a:rPr lang="en-GB" sz="2667" noProof="0" dirty="0"/>
              <a:t>, if the presentation is projected via beamer or TV. If the presentation is only used as a print, the text size can be smaller.</a:t>
            </a:r>
          </a:p>
          <a:p>
            <a:pPr>
              <a:spcBef>
                <a:spcPts val="0"/>
              </a:spcBef>
              <a:spcAft>
                <a:spcPts val="600"/>
              </a:spcAft>
            </a:pPr>
            <a:r>
              <a:rPr lang="en-GB" sz="2667" noProof="0" dirty="0"/>
              <a:t>Space between lines should be at least 6 pt.</a:t>
            </a:r>
          </a:p>
        </p:txBody>
      </p:sp>
      <p:sp>
        <p:nvSpPr>
          <p:cNvPr id="16" name="Slide Number Placeholder 6"/>
          <p:cNvSpPr txBox="1">
            <a:spLocks/>
          </p:cNvSpPr>
          <p:nvPr userDrawn="1"/>
        </p:nvSpPr>
        <p:spPr>
          <a:xfrm>
            <a:off x="9011840" y="6568442"/>
            <a:ext cx="2844800" cy="291543"/>
          </a:xfrm>
          <a:prstGeom prst="rect">
            <a:avLst/>
          </a:prstGeom>
        </p:spPr>
        <p:txBody>
          <a:bodyPr vert="horz" lIns="121920" tIns="60960" rIns="121920" bIns="6096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1200" smtClean="0">
                <a:solidFill>
                  <a:srgbClr val="474747"/>
                </a:solidFill>
              </a:rPr>
              <a:pPr/>
              <a:t>‹Nr.›</a:t>
            </a:fld>
            <a:endParaRPr lang="en-US" sz="1200" dirty="0">
              <a:solidFill>
                <a:srgbClr val="474747"/>
              </a:solidFill>
            </a:endParaRPr>
          </a:p>
        </p:txBody>
      </p:sp>
      <p:cxnSp>
        <p:nvCxnSpPr>
          <p:cNvPr id="18" name="Gerade Verbindung 17"/>
          <p:cNvCxnSpPr/>
          <p:nvPr userDrawn="1"/>
        </p:nvCxnSpPr>
        <p:spPr>
          <a:xfrm>
            <a:off x="361951" y="6546552"/>
            <a:ext cx="11345333" cy="0"/>
          </a:xfrm>
          <a:prstGeom prst="line">
            <a:avLst/>
          </a:prstGeom>
          <a:ln w="12700" cap="sq">
            <a:solidFill>
              <a:srgbClr val="76A11E"/>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Gerade Verbindung 17"/>
          <p:cNvCxnSpPr/>
          <p:nvPr userDrawn="1"/>
        </p:nvCxnSpPr>
        <p:spPr>
          <a:xfrm>
            <a:off x="361951" y="1316765"/>
            <a:ext cx="528000" cy="0"/>
          </a:xfrm>
          <a:prstGeom prst="line">
            <a:avLst/>
          </a:prstGeom>
          <a:ln w="12700" cap="sq">
            <a:solidFill>
              <a:schemeClr val="tx2">
                <a:lumMod val="75000"/>
              </a:schemeClr>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19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lum bright="70000" contrast="-70000"/>
          </a:blip>
          <a:srcRect l="21478" t="37060" r="20588" b="41933"/>
          <a:stretch/>
        </p:blipFill>
        <p:spPr>
          <a:xfrm flipH="1">
            <a:off x="2735626" y="3429000"/>
            <a:ext cx="9456101" cy="2285752"/>
          </a:xfrm>
          <a:prstGeom prst="rect">
            <a:avLst/>
          </a:prstGeom>
        </p:spPr>
      </p:pic>
      <p:pic>
        <p:nvPicPr>
          <p:cNvPr id="4" name="Grafik 3"/>
          <p:cNvPicPr>
            <a:picLocks noChangeAspect="1"/>
          </p:cNvPicPr>
          <p:nvPr userDrawn="1"/>
        </p:nvPicPr>
        <p:blipFill rotWithShape="1">
          <a:blip r:embed="rId2">
            <a:lum bright="70000" contrast="-70000"/>
          </a:blip>
          <a:srcRect l="62650" t="37060" r="20590" b="41933"/>
          <a:stretch/>
        </p:blipFill>
        <p:spPr>
          <a:xfrm>
            <a:off x="1" y="3429000"/>
            <a:ext cx="2735625" cy="2285752"/>
          </a:xfrm>
          <a:prstGeom prst="rect">
            <a:avLst/>
          </a:prstGeom>
        </p:spPr>
      </p:pic>
      <p:sp>
        <p:nvSpPr>
          <p:cNvPr id="6" name="Textplatzhalter 1"/>
          <p:cNvSpPr>
            <a:spLocks noGrp="1"/>
          </p:cNvSpPr>
          <p:nvPr>
            <p:ph type="body" sz="quarter" idx="4294967295"/>
          </p:nvPr>
        </p:nvSpPr>
        <p:spPr>
          <a:xfrm>
            <a:off x="335360" y="3717032"/>
            <a:ext cx="6336704" cy="1824203"/>
          </a:xfrm>
          <a:prstGeom prst="rect">
            <a:avLst/>
          </a:prstGeom>
        </p:spPr>
        <p:txBody>
          <a:bodyPr/>
          <a:lstStyle>
            <a:lvl1pPr marL="0" indent="0" algn="l">
              <a:lnSpc>
                <a:spcPct val="90000"/>
              </a:lnSpc>
              <a:buNone/>
              <a:defRPr/>
            </a:lvl1pPr>
          </a:lstStyle>
          <a:p>
            <a:pPr marL="0" indent="0" algn="l">
              <a:lnSpc>
                <a:spcPct val="90000"/>
              </a:lnSpc>
              <a:buNone/>
            </a:pPr>
            <a:endParaRPr lang="en-US" sz="4800" b="1" noProof="0" dirty="0">
              <a:solidFill>
                <a:schemeClr val="tx2"/>
              </a:solidFill>
            </a:endParaRPr>
          </a:p>
        </p:txBody>
      </p:sp>
    </p:spTree>
    <p:extLst>
      <p:ext uri="{BB962C8B-B14F-4D97-AF65-F5344CB8AC3E}">
        <p14:creationId xmlns:p14="http://schemas.microsoft.com/office/powerpoint/2010/main" val="192222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4" name="Rechteck 3"/>
          <p:cNvSpPr/>
          <p:nvPr userDrawn="1"/>
        </p:nvSpPr>
        <p:spPr>
          <a:xfrm>
            <a:off x="9168341" y="260648"/>
            <a:ext cx="2657819" cy="9727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rIns="96000" rtlCol="0" anchor="ctr"/>
          <a:lstStyle/>
          <a:p>
            <a:pPr algn="ctr">
              <a:spcAft>
                <a:spcPts val="800"/>
              </a:spcAft>
            </a:pPr>
            <a:endParaRPr lang="de-AT" sz="2667" b="1" dirty="0">
              <a:solidFill>
                <a:schemeClr val="tx1"/>
              </a:solidFill>
            </a:endParaRPr>
          </a:p>
        </p:txBody>
      </p:sp>
      <p:pic>
        <p:nvPicPr>
          <p:cNvPr id="5" name="Google Shape;49;p27" descr="Z:\EWO\03 Projekte\01 Laufende\012 REPLACE\01 Arbeitspakete\WP7 - Communication + dissemination\T7.3 Project dissemination materials\A - project logo\EU Logo\EU Logo.png"/>
          <p:cNvPicPr preferRelativeResize="0"/>
          <p:nvPr userDrawn="1"/>
        </p:nvPicPr>
        <p:blipFill rotWithShape="1">
          <a:blip r:embed="rId2">
            <a:alphaModFix/>
          </a:blip>
          <a:srcRect/>
          <a:stretch/>
        </p:blipFill>
        <p:spPr>
          <a:xfrm>
            <a:off x="719403" y="5488036"/>
            <a:ext cx="1614992" cy="1089445"/>
          </a:xfrm>
          <a:prstGeom prst="rect">
            <a:avLst/>
          </a:prstGeom>
          <a:noFill/>
          <a:ln>
            <a:noFill/>
          </a:ln>
        </p:spPr>
      </p:pic>
      <p:sp>
        <p:nvSpPr>
          <p:cNvPr id="6" name="Google Shape;50;p27"/>
          <p:cNvSpPr txBox="1"/>
          <p:nvPr userDrawn="1"/>
        </p:nvSpPr>
        <p:spPr>
          <a:xfrm>
            <a:off x="2440461" y="5440166"/>
            <a:ext cx="9385700" cy="1157185"/>
          </a:xfrm>
          <a:prstGeom prst="rect">
            <a:avLst/>
          </a:prstGeom>
          <a:noFill/>
          <a:ln>
            <a:noFill/>
          </a:ln>
        </p:spPr>
        <p:txBody>
          <a:bodyPr spcFirstLastPara="1" wrap="square" lIns="121900" tIns="60933" rIns="121900" bIns="60933" anchor="t" anchorCtr="0">
            <a:spAutoFit/>
          </a:bodyPr>
          <a:lstStyle/>
          <a:p>
            <a:pPr marL="0" marR="0" lvl="0" indent="0" algn="l" rtl="0">
              <a:lnSpc>
                <a:spcPct val="120000"/>
              </a:lnSpc>
              <a:spcBef>
                <a:spcPts val="0"/>
              </a:spcBef>
              <a:spcAft>
                <a:spcPts val="0"/>
              </a:spcAft>
              <a:buNone/>
            </a:pPr>
            <a:r>
              <a:rPr lang="en-US" sz="1400" i="1" noProof="0" dirty="0">
                <a:solidFill>
                  <a:schemeClr val="dk1"/>
                </a:solidFill>
                <a:ea typeface="Calibri"/>
                <a:cs typeface="Calibri"/>
                <a:sym typeface="Calibri"/>
              </a:rPr>
              <a:t>This project receives funding from the European Union‘s Horizon2020 research and innovation program under grant agreement No.</a:t>
            </a:r>
            <a:r>
              <a:rPr lang="en-US" sz="1400" i="1" noProof="0" dirty="0">
                <a:solidFill>
                  <a:schemeClr val="tx1"/>
                </a:solidFill>
                <a:ea typeface="Calibri"/>
                <a:cs typeface="Calibri"/>
                <a:sym typeface="Calibri"/>
              </a:rPr>
              <a:t> 101033722</a:t>
            </a:r>
            <a:r>
              <a:rPr lang="en-US" sz="1400" i="1" noProof="0" dirty="0">
                <a:solidFill>
                  <a:schemeClr val="dk1"/>
                </a:solidFill>
                <a:ea typeface="Calibri"/>
                <a:cs typeface="Calibri"/>
                <a:sym typeface="Calibri"/>
              </a:rPr>
              <a:t>.</a:t>
            </a:r>
            <a:r>
              <a:rPr lang="en-US" sz="1400" i="1" noProof="0" dirty="0">
                <a:sym typeface="Calibri"/>
              </a:rPr>
              <a:t> </a:t>
            </a:r>
            <a:r>
              <a:rPr lang="en-US" sz="1400" i="1" noProof="0" dirty="0">
                <a:solidFill>
                  <a:schemeClr val="dk1"/>
                </a:solidFill>
                <a:ea typeface="Calibri"/>
                <a:cs typeface="Calibri"/>
                <a:sym typeface="Calibri"/>
              </a:rPr>
              <a:t>Neither the European Commission nor any person acting on behalf of the Commission is responsible for the use which might be made of the following information. The views expressed in this publication are the sole responsibility of the author and do not necessarily reflect the views of the European Commission.</a:t>
            </a:r>
          </a:p>
        </p:txBody>
      </p:sp>
      <p:pic>
        <p:nvPicPr>
          <p:cNvPr id="7" name="Grafik 6"/>
          <p:cNvPicPr>
            <a:picLocks noChangeAspect="1"/>
          </p:cNvPicPr>
          <p:nvPr userDrawn="1"/>
        </p:nvPicPr>
        <p:blipFill rotWithShape="1">
          <a:blip r:embed="rId3"/>
          <a:srcRect t="18783" r="9719"/>
          <a:stretch/>
        </p:blipFill>
        <p:spPr>
          <a:xfrm>
            <a:off x="6576053" y="417439"/>
            <a:ext cx="5231299" cy="1631869"/>
          </a:xfrm>
          <a:prstGeom prst="rect">
            <a:avLst/>
          </a:prstGeom>
        </p:spPr>
      </p:pic>
    </p:spTree>
    <p:extLst>
      <p:ext uri="{BB962C8B-B14F-4D97-AF65-F5344CB8AC3E}">
        <p14:creationId xmlns:p14="http://schemas.microsoft.com/office/powerpoint/2010/main" val="4014528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6"/>
          <a:srcRect t="18783" r="9719"/>
          <a:stretch/>
        </p:blipFill>
        <p:spPr>
          <a:xfrm>
            <a:off x="9360363" y="356659"/>
            <a:ext cx="2400267" cy="748748"/>
          </a:xfrm>
          <a:prstGeom prst="rect">
            <a:avLst/>
          </a:prstGeom>
        </p:spPr>
      </p:pic>
    </p:spTree>
    <p:extLst>
      <p:ext uri="{BB962C8B-B14F-4D97-AF65-F5344CB8AC3E}">
        <p14:creationId xmlns:p14="http://schemas.microsoft.com/office/powerpoint/2010/main" val="3578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18B39FD-1810-5719-5EF2-4EF1F4C39698}"/>
              </a:ext>
            </a:extLst>
          </p:cNvPr>
          <p:cNvSpPr>
            <a:spLocks noGrp="1"/>
          </p:cNvSpPr>
          <p:nvPr>
            <p:ph type="body" sz="quarter" idx="10"/>
          </p:nvPr>
        </p:nvSpPr>
        <p:spPr>
          <a:xfrm>
            <a:off x="409335" y="2308702"/>
            <a:ext cx="8986903" cy="1009507"/>
          </a:xfrm>
        </p:spPr>
        <p:txBody>
          <a:bodyPr wrap="square" lIns="91440" tIns="45720" rIns="91440" bIns="45720" rtlCol="0" anchor="b">
            <a:noAutofit/>
          </a:bodyPr>
          <a:lstStyle/>
          <a:p>
            <a:r>
              <a:rPr lang="de-DE" sz="5400"/>
              <a:t>Canvas für Projektkonzepte</a:t>
            </a:r>
          </a:p>
        </p:txBody>
      </p:sp>
    </p:spTree>
    <p:extLst>
      <p:ext uri="{BB962C8B-B14F-4D97-AF65-F5344CB8AC3E}">
        <p14:creationId xmlns:p14="http://schemas.microsoft.com/office/powerpoint/2010/main" val="295687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chemeClr val="tx2"/>
                </a:solidFill>
              </a:rPr>
              <a:t>Canvas für Projektkonzepte - Erklärungen</a:t>
            </a:r>
          </a:p>
        </p:txBody>
      </p:sp>
      <p:sp>
        <p:nvSpPr>
          <p:cNvPr id="21" name="Textplatzhalter 2">
            <a:extLst>
              <a:ext uri="{FF2B5EF4-FFF2-40B4-BE49-F238E27FC236}">
                <a16:creationId xmlns:a16="http://schemas.microsoft.com/office/drawing/2014/main" id="{4F08CE28-776F-C9D3-BDF5-DCF3BBFC4661}"/>
              </a:ext>
            </a:extLst>
          </p:cNvPr>
          <p:cNvSpPr txBox="1">
            <a:spLocks/>
          </p:cNvSpPr>
          <p:nvPr/>
        </p:nvSpPr>
        <p:spPr>
          <a:xfrm>
            <a:off x="361340" y="1510186"/>
            <a:ext cx="8422348" cy="4866845"/>
          </a:xfrm>
          <a:prstGeom prst="rect">
            <a:avLst/>
          </a:prstGeom>
        </p:spPr>
        <p:txBody>
          <a:bodyPr/>
          <a:lstStyle>
            <a:lvl1pPr marL="457189" indent="-457189" algn="l" defTabSz="1219170" rtl="0" eaLnBrk="1" latinLnBrk="0" hangingPunct="1">
              <a:spcBef>
                <a:spcPts val="0"/>
              </a:spcBef>
              <a:spcAft>
                <a:spcPts val="800"/>
              </a:spcAft>
              <a:buClr>
                <a:schemeClr val="tx2"/>
              </a:buClr>
              <a:buFont typeface="Webdings" panose="05030102010509060703" pitchFamily="18" charset="2"/>
              <a:buChar char="4"/>
              <a:defRPr sz="2400" kern="1200" baseline="0">
                <a:solidFill>
                  <a:schemeClr val="tx1"/>
                </a:solidFill>
                <a:latin typeface="+mn-lt"/>
                <a:ea typeface="+mn-ea"/>
                <a:cs typeface="+mn-cs"/>
              </a:defRPr>
            </a:lvl1pPr>
            <a:lvl2pPr marL="990575" indent="-380990"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1219140">
              <a:buClr>
                <a:srgbClr val="75A11D"/>
              </a:buClr>
              <a:defRPr/>
            </a:pPr>
            <a:r>
              <a:rPr lang="en-US" sz="2000" dirty="0">
                <a:solidFill>
                  <a:srgbClr val="474747"/>
                </a:solidFill>
                <a:latin typeface="Calibri" panose="020F0502020204030204"/>
              </a:rPr>
              <a:t>Operating principle:</a:t>
            </a:r>
          </a:p>
          <a:p>
            <a:pPr marL="0" indent="0">
              <a:buFont typeface="Webdings" panose="05030102010509060703" pitchFamily="18" charset="2"/>
              <a:buNone/>
            </a:pPr>
            <a:endParaRPr lang="en-GB" sz="2133" dirty="0"/>
          </a:p>
        </p:txBody>
      </p:sp>
      <p:sp>
        <p:nvSpPr>
          <p:cNvPr id="4" name="Rechteck 3">
            <a:extLst>
              <a:ext uri="{FF2B5EF4-FFF2-40B4-BE49-F238E27FC236}">
                <a16:creationId xmlns:a16="http://schemas.microsoft.com/office/drawing/2014/main" id="{29FDBA23-E6D4-0973-3B15-6AE6D33E6CDB}"/>
              </a:ext>
            </a:extLst>
          </p:cNvPr>
          <p:cNvSpPr/>
          <p:nvPr/>
        </p:nvSpPr>
        <p:spPr>
          <a:xfrm>
            <a:off x="361951" y="1147800"/>
            <a:ext cx="5400000" cy="1224000"/>
          </a:xfrm>
          <a:prstGeom prst="rect">
            <a:avLst/>
          </a:prstGeom>
          <a:solidFill>
            <a:srgbClr val="75A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ist das Ziel? | </a:t>
            </a:r>
            <a:r>
              <a:rPr lang="de-DE" sz="1600" dirty="0">
                <a:solidFill>
                  <a:srgbClr val="FFFFFF"/>
                </a:solidFill>
                <a:latin typeface="Calibri" panose="020F0502020204030204"/>
              </a:rPr>
              <a:t>Nutzen des Projekts</a:t>
            </a:r>
            <a:endParaRPr lang="de-DE" sz="1600" b="1" dirty="0">
              <a:solidFill>
                <a:srgbClr val="FFFFFF"/>
              </a:solidFill>
              <a:latin typeface="Calibri" panose="020F0502020204030204"/>
            </a:endParaRPr>
          </a:p>
          <a:p>
            <a:pPr algn="ctr" defTabSz="1219140">
              <a:spcBef>
                <a:spcPts val="600"/>
              </a:spcBef>
              <a:defRPr/>
            </a:pPr>
            <a:r>
              <a:rPr lang="de-DE" sz="1100" dirty="0">
                <a:solidFill>
                  <a:srgbClr val="FFFFFF"/>
                </a:solidFill>
                <a:latin typeface="Calibri" panose="020F0502020204030204"/>
              </a:rPr>
              <a:t>Beschreiben Sie bitte, was genau die Vorteile des Projekts sind und was es konkret anbieten soll. Welche Dienstleistungen sollen erbracht oder welche konkreten Angebote bereitgestellt werden? Welcher konkrete Nutzen besteht?</a:t>
            </a:r>
          </a:p>
        </p:txBody>
      </p:sp>
      <p:sp>
        <p:nvSpPr>
          <p:cNvPr id="7" name="Rechteck 6">
            <a:extLst>
              <a:ext uri="{FF2B5EF4-FFF2-40B4-BE49-F238E27FC236}">
                <a16:creationId xmlns:a16="http://schemas.microsoft.com/office/drawing/2014/main" id="{AD50FFAC-3848-BBD4-7C3E-0F38A1B998ED}"/>
              </a:ext>
            </a:extLst>
          </p:cNvPr>
          <p:cNvSpPr/>
          <p:nvPr/>
        </p:nvSpPr>
        <p:spPr>
          <a:xfrm>
            <a:off x="361338" y="4924591"/>
            <a:ext cx="5400000" cy="1224000"/>
          </a:xfrm>
          <a:prstGeom prst="rect">
            <a:avLst/>
          </a:prstGeom>
          <a:solidFill>
            <a:srgbClr val="A9A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bringt es ein? | </a:t>
            </a:r>
            <a:r>
              <a:rPr lang="de-DE" sz="1600" dirty="0">
                <a:solidFill>
                  <a:srgbClr val="FFFFFF"/>
                </a:solidFill>
                <a:latin typeface="Calibri" panose="020F0502020204030204"/>
              </a:rPr>
              <a:t>Ertrag</a:t>
            </a:r>
            <a:endParaRPr lang="de-DE" sz="1600" b="1" dirty="0">
              <a:solidFill>
                <a:srgbClr val="FFFFFF"/>
              </a:solidFill>
              <a:latin typeface="Calibri" panose="020F0502020204030204"/>
            </a:endParaRPr>
          </a:p>
          <a:p>
            <a:pPr algn="ctr" defTabSz="1219140">
              <a:spcBef>
                <a:spcPts val="600"/>
              </a:spcBef>
              <a:defRPr/>
            </a:pPr>
            <a:r>
              <a:rPr lang="de-DE" sz="900" dirty="0">
                <a:solidFill>
                  <a:srgbClr val="FFFFFF"/>
                </a:solidFill>
                <a:latin typeface="Calibri" panose="020F0502020204030204"/>
              </a:rPr>
              <a:t>Welche verschiedenen Einnahmequellen gibt es? Wie viel sind die Miteigentümer, Kunden und/oder Partner bereit, für die Produkte oder die Dienstleistungen zu bezahlen? Welcher Umsatz soll erzielt werden? Decken die Einnahmen die Kosten? Welches Preismodell legen Sie zugrunde (festgelegter Preis oder variabel entsprechend der Nutzung)?</a:t>
            </a:r>
          </a:p>
        </p:txBody>
      </p:sp>
      <p:sp>
        <p:nvSpPr>
          <p:cNvPr id="10" name="Rechteck 9">
            <a:extLst>
              <a:ext uri="{FF2B5EF4-FFF2-40B4-BE49-F238E27FC236}">
                <a16:creationId xmlns:a16="http://schemas.microsoft.com/office/drawing/2014/main" id="{21764B62-2236-CE91-AFC7-649D167433D4}"/>
              </a:ext>
            </a:extLst>
          </p:cNvPr>
          <p:cNvSpPr/>
          <p:nvPr/>
        </p:nvSpPr>
        <p:spPr>
          <a:xfrm>
            <a:off x="5814973" y="4924591"/>
            <a:ext cx="5400000" cy="1224000"/>
          </a:xfrm>
          <a:prstGeom prst="rect">
            <a:avLst/>
          </a:prstGeom>
          <a:solidFill>
            <a:srgbClr val="E6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kostet es? | </a:t>
            </a:r>
            <a:r>
              <a:rPr lang="de-DE" sz="1600" dirty="0">
                <a:solidFill>
                  <a:srgbClr val="FFFFFF"/>
                </a:solidFill>
                <a:latin typeface="Calibri" panose="020F0502020204030204"/>
              </a:rPr>
              <a:t>Aufwand</a:t>
            </a:r>
            <a:endParaRPr lang="de-DE" sz="1600" b="1" dirty="0">
              <a:solidFill>
                <a:srgbClr val="FFFFFF"/>
              </a:solidFill>
              <a:latin typeface="Calibri" panose="020F0502020204030204"/>
            </a:endParaRPr>
          </a:p>
          <a:p>
            <a:pPr algn="ctr" defTabSz="1219140">
              <a:spcBef>
                <a:spcPts val="600"/>
              </a:spcBef>
              <a:defRPr/>
            </a:pPr>
            <a:r>
              <a:rPr lang="de-DE" sz="900" dirty="0">
                <a:solidFill>
                  <a:srgbClr val="FFFFFF"/>
                </a:solidFill>
                <a:latin typeface="Calibri" panose="020F0502020204030204"/>
              </a:rPr>
              <a:t>Was sind die wesentlichen Kosten für die Schlüsselaktivitäten bzw. für die Bereitstellung von Schlüsselressourcen und -kapazitäten? Welche Art von Kosten fallen in welcher Höhe an? Welchen Kapitalbedarf gibt es? Mit welchem persönlichen Aufwand ist die Entwicklung und der Betrieb des Projekts verbunden (z.B. ehrenamtliche Tätigkeit)?</a:t>
            </a:r>
          </a:p>
        </p:txBody>
      </p:sp>
      <p:sp>
        <p:nvSpPr>
          <p:cNvPr id="13" name="Rechteck 12">
            <a:extLst>
              <a:ext uri="{FF2B5EF4-FFF2-40B4-BE49-F238E27FC236}">
                <a16:creationId xmlns:a16="http://schemas.microsoft.com/office/drawing/2014/main" id="{DFB05726-7195-6B49-E9B2-7DF9E2078915}"/>
              </a:ext>
            </a:extLst>
          </p:cNvPr>
          <p:cNvSpPr/>
          <p:nvPr/>
        </p:nvSpPr>
        <p:spPr>
          <a:xfrm>
            <a:off x="361338" y="2405832"/>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400" b="1" dirty="0">
                <a:solidFill>
                  <a:srgbClr val="FFFFFF"/>
                </a:solidFill>
                <a:latin typeface="Calibri" panose="020F0502020204030204"/>
              </a:rPr>
              <a:t>Wie lässt sich das Ziel erreichen? | </a:t>
            </a:r>
            <a:r>
              <a:rPr lang="de-DE" sz="1400" dirty="0">
                <a:solidFill>
                  <a:srgbClr val="FFFFFF"/>
                </a:solidFill>
                <a:latin typeface="Calibri" panose="020F0502020204030204"/>
              </a:rPr>
              <a:t>Schlüsselaktivitäten</a:t>
            </a:r>
          </a:p>
          <a:p>
            <a:pPr algn="ctr" defTabSz="1219140">
              <a:spcBef>
                <a:spcPts val="600"/>
              </a:spcBef>
              <a:defRPr/>
            </a:pPr>
            <a:r>
              <a:rPr lang="de-DE" sz="800" dirty="0">
                <a:solidFill>
                  <a:srgbClr val="FFFFFF"/>
                </a:solidFill>
                <a:latin typeface="Calibri" panose="020F0502020204030204"/>
              </a:rPr>
              <a:t>Für einen gelungenen Start und den langfristigen Erfolg des Projekts können bestimmte Aktivitäten entscheidend sein, z.B. im Bereich der Leistungserstellung, Vermarktung, Beschaffung, Bereitstellung, Kommunikation oder Organisation</a:t>
            </a:r>
          </a:p>
          <a:p>
            <a:pPr algn="ctr" defTabSz="1219140">
              <a:spcBef>
                <a:spcPts val="600"/>
              </a:spcBef>
              <a:defRPr/>
            </a:pPr>
            <a:r>
              <a:rPr lang="de-DE" sz="800" dirty="0">
                <a:solidFill>
                  <a:srgbClr val="FFFFFF"/>
                </a:solidFill>
                <a:latin typeface="Calibri" panose="020F0502020204030204"/>
              </a:rPr>
              <a:t>Beschreiben Sie bitte die wichtigsten Tätigkeiten und berücksichtigen Sie dabei auch Aktivitäten, die zum Betrieb des Projekts notwendig sind.</a:t>
            </a:r>
          </a:p>
        </p:txBody>
      </p:sp>
      <p:sp>
        <p:nvSpPr>
          <p:cNvPr id="16" name="Rechteck 15">
            <a:extLst>
              <a:ext uri="{FF2B5EF4-FFF2-40B4-BE49-F238E27FC236}">
                <a16:creationId xmlns:a16="http://schemas.microsoft.com/office/drawing/2014/main" id="{81064AE4-C510-8A75-FFCE-793EEB21DF9A}"/>
              </a:ext>
            </a:extLst>
          </p:cNvPr>
          <p:cNvSpPr/>
          <p:nvPr/>
        </p:nvSpPr>
        <p:spPr>
          <a:xfrm>
            <a:off x="2182925" y="2405167"/>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40">
              <a:spcBef>
                <a:spcPts val="600"/>
              </a:spcBef>
              <a:defRPr/>
            </a:pPr>
            <a:r>
              <a:rPr lang="de-DE" sz="1400" b="1" dirty="0">
                <a:solidFill>
                  <a:srgbClr val="FFFFFF"/>
                </a:solidFill>
                <a:latin typeface="Calibri" panose="020F0502020204030204"/>
              </a:rPr>
              <a:t>Was benötigt man, um das Ziel zu erreichen? | </a:t>
            </a:r>
            <a:r>
              <a:rPr lang="de-DE" sz="1400" dirty="0">
                <a:solidFill>
                  <a:srgbClr val="FFFFFF"/>
                </a:solidFill>
                <a:latin typeface="Calibri" panose="020F0502020204030204"/>
              </a:rPr>
              <a:t>Schlüsselressourcen und –</a:t>
            </a:r>
            <a:r>
              <a:rPr lang="de-DE" sz="1400" dirty="0" err="1">
                <a:solidFill>
                  <a:srgbClr val="FFFFFF"/>
                </a:solidFill>
                <a:latin typeface="Calibri" panose="020F0502020204030204"/>
              </a:rPr>
              <a:t>kapazitäten</a:t>
            </a:r>
            <a:endParaRPr lang="de-DE" sz="1400" dirty="0">
              <a:solidFill>
                <a:srgbClr val="FFFFFF"/>
              </a:solidFill>
              <a:latin typeface="Calibri" panose="020F0502020204030204"/>
            </a:endParaRPr>
          </a:p>
          <a:p>
            <a:pPr algn="ctr" defTabSz="1219140">
              <a:spcBef>
                <a:spcPts val="600"/>
              </a:spcBef>
              <a:defRPr/>
            </a:pPr>
            <a:r>
              <a:rPr lang="de-DE" sz="700" dirty="0">
                <a:solidFill>
                  <a:srgbClr val="FFFFFF"/>
                </a:solidFill>
                <a:latin typeface="Calibri" panose="020F0502020204030204"/>
              </a:rPr>
              <a:t>Um die Schlüsselaktivitäten des Projekts erfolgreich umzusetzen, können bestimmte Kapazitäten oder Ressourcen entscheidend sein, z.B. finanzielle Ressourcen, Know-how, Immobilien, Managementkapazitäten oder technische Fähigkeiten. </a:t>
            </a:r>
          </a:p>
          <a:p>
            <a:pPr algn="ctr" defTabSz="1219140">
              <a:spcBef>
                <a:spcPts val="600"/>
              </a:spcBef>
              <a:defRPr/>
            </a:pPr>
            <a:r>
              <a:rPr lang="de-DE" sz="700" dirty="0">
                <a:solidFill>
                  <a:srgbClr val="FFFFFF"/>
                </a:solidFill>
                <a:latin typeface="Calibri" panose="020F0502020204030204"/>
              </a:rPr>
              <a:t>Benennen Sie bitte die besonders wichtigen Ressourcen bzw. erforderlichen Kapazitäten für Ihr Vorhaben.</a:t>
            </a:r>
          </a:p>
        </p:txBody>
      </p:sp>
      <p:sp>
        <p:nvSpPr>
          <p:cNvPr id="19" name="Rechteck 18">
            <a:extLst>
              <a:ext uri="{FF2B5EF4-FFF2-40B4-BE49-F238E27FC236}">
                <a16:creationId xmlns:a16="http://schemas.microsoft.com/office/drawing/2014/main" id="{1C9DF021-AF4E-F513-DC12-5A2EDED43BA7}"/>
              </a:ext>
            </a:extLst>
          </p:cNvPr>
          <p:cNvSpPr/>
          <p:nvPr/>
        </p:nvSpPr>
        <p:spPr>
          <a:xfrm>
            <a:off x="3997951" y="2404591"/>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400" b="1" dirty="0">
                <a:solidFill>
                  <a:srgbClr val="FFFFFF"/>
                </a:solidFill>
                <a:latin typeface="Calibri" panose="020F0502020204030204"/>
              </a:rPr>
              <a:t>Wie wird die Leistung erbracht? | </a:t>
            </a:r>
            <a:r>
              <a:rPr lang="de-DE" sz="1400" dirty="0">
                <a:solidFill>
                  <a:srgbClr val="FFFFFF"/>
                </a:solidFill>
                <a:latin typeface="Calibri" panose="020F0502020204030204"/>
              </a:rPr>
              <a:t>Vertrieb und Kommunikation</a:t>
            </a:r>
            <a:endParaRPr lang="de-DE" sz="1400" b="1" dirty="0">
              <a:solidFill>
                <a:srgbClr val="FFFFFF"/>
              </a:solidFill>
              <a:latin typeface="Calibri" panose="020F0502020204030204"/>
            </a:endParaRPr>
          </a:p>
          <a:p>
            <a:pPr algn="ctr" defTabSz="1219140">
              <a:spcBef>
                <a:spcPts val="600"/>
              </a:spcBef>
              <a:defRPr/>
            </a:pPr>
            <a:r>
              <a:rPr lang="de-DE" sz="700" dirty="0">
                <a:solidFill>
                  <a:srgbClr val="FFFFFF"/>
                </a:solidFill>
                <a:latin typeface="Calibri" panose="020F0502020204030204"/>
              </a:rPr>
              <a:t>Wie sollen die Leistungen angeboten und „vertrieben“ werden? </a:t>
            </a:r>
          </a:p>
          <a:p>
            <a:pPr algn="ctr" defTabSz="1219140">
              <a:spcBef>
                <a:spcPts val="600"/>
              </a:spcBef>
              <a:defRPr/>
            </a:pPr>
            <a:r>
              <a:rPr lang="de-DE" sz="700" dirty="0">
                <a:solidFill>
                  <a:srgbClr val="FFFFFF"/>
                </a:solidFill>
                <a:latin typeface="Calibri" panose="020F0502020204030204"/>
              </a:rPr>
              <a:t>Auch die Kommunikation mit den Mitgliedern und/oder Kunden ist besonders wichtig für den Erfolg des Projekts. Wie sollen diese erreicht werden?</a:t>
            </a:r>
          </a:p>
          <a:p>
            <a:pPr algn="ctr" defTabSz="1219140">
              <a:spcBef>
                <a:spcPts val="600"/>
              </a:spcBef>
              <a:defRPr/>
            </a:pPr>
            <a:r>
              <a:rPr lang="de-DE" sz="700" dirty="0">
                <a:solidFill>
                  <a:srgbClr val="FFFFFF"/>
                </a:solidFill>
                <a:latin typeface="Calibri" panose="020F0502020204030204"/>
              </a:rPr>
              <a:t>Bitte führen Sie hier auf, welche Vertriebs- und Kommunikationskanäle Sie zur Mitglieder- und Kundenansprache nutzen wollen.</a:t>
            </a:r>
          </a:p>
        </p:txBody>
      </p:sp>
      <p:sp>
        <p:nvSpPr>
          <p:cNvPr id="23" name="Rechteck 22">
            <a:extLst>
              <a:ext uri="{FF2B5EF4-FFF2-40B4-BE49-F238E27FC236}">
                <a16:creationId xmlns:a16="http://schemas.microsoft.com/office/drawing/2014/main" id="{59CD744F-FAE5-B679-B7E4-12603156E81C}"/>
              </a:ext>
            </a:extLst>
          </p:cNvPr>
          <p:cNvSpPr/>
          <p:nvPr/>
        </p:nvSpPr>
        <p:spPr>
          <a:xfrm>
            <a:off x="5814973" y="366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Welche anderen Akteure werden benötigt? | </a:t>
            </a:r>
            <a:r>
              <a:rPr lang="de-DE" sz="1600" dirty="0">
                <a:solidFill>
                  <a:srgbClr val="FFFFFF"/>
                </a:solidFill>
                <a:latin typeface="Calibri" panose="020F0502020204030204"/>
              </a:rPr>
              <a:t>Partner</a:t>
            </a:r>
            <a:endParaRPr lang="de-DE" sz="1600" b="1" dirty="0">
              <a:solidFill>
                <a:srgbClr val="FFFFFF"/>
              </a:solidFill>
              <a:latin typeface="Calibri" panose="020F0502020204030204"/>
            </a:endParaRPr>
          </a:p>
          <a:p>
            <a:pPr algn="ctr" defTabSz="1219140">
              <a:spcBef>
                <a:spcPts val="600"/>
              </a:spcBef>
              <a:defRPr/>
            </a:pPr>
            <a:r>
              <a:rPr lang="de-DE" sz="800" dirty="0">
                <a:solidFill>
                  <a:srgbClr val="FFFFFF"/>
                </a:solidFill>
                <a:latin typeface="Calibri" panose="020F0502020204030204"/>
              </a:rPr>
              <a:t>Um die Schlüsselaktivitäten des Projekts erfolgreich umzusetzen, werden neben den Miteigentümern oft auch weitere Partner benötigt, z.B.: </a:t>
            </a:r>
          </a:p>
          <a:p>
            <a:pPr algn="ctr" defTabSz="1219140">
              <a:spcBef>
                <a:spcPts val="600"/>
              </a:spcBef>
              <a:defRPr/>
            </a:pPr>
            <a:r>
              <a:rPr lang="de-DE" sz="800" dirty="0">
                <a:solidFill>
                  <a:srgbClr val="FFFFFF"/>
                </a:solidFill>
                <a:latin typeface="Calibri" panose="020F0502020204030204"/>
              </a:rPr>
              <a:t>Lieferanten, Fachleute (z.B. Gründungsberater, Rechtsberater, technische Berater), Netzwerkpartner (z.B. Bürgermeister, Landwirte, Vorbilder), Finanzierungspartner (z.B. Sponsoren), Servicepartner (z.B. Handwerker, Pächter)</a:t>
            </a:r>
          </a:p>
          <a:p>
            <a:pPr algn="ctr" defTabSz="1219140">
              <a:spcBef>
                <a:spcPts val="600"/>
              </a:spcBef>
              <a:defRPr/>
            </a:pPr>
            <a:r>
              <a:rPr lang="de-DE" sz="800" dirty="0">
                <a:solidFill>
                  <a:srgbClr val="FFFFFF"/>
                </a:solidFill>
                <a:latin typeface="Calibri" panose="020F0502020204030204"/>
              </a:rPr>
              <a:t>Bitte führen Sie hier auf, welche Partner wichtig sind.</a:t>
            </a:r>
          </a:p>
        </p:txBody>
      </p:sp>
      <p:sp>
        <p:nvSpPr>
          <p:cNvPr id="26" name="Rechteck 25">
            <a:extLst>
              <a:ext uri="{FF2B5EF4-FFF2-40B4-BE49-F238E27FC236}">
                <a16:creationId xmlns:a16="http://schemas.microsoft.com/office/drawing/2014/main" id="{C12CB33B-4A9A-108F-217B-0F86D63D1052}"/>
              </a:ext>
            </a:extLst>
          </p:cNvPr>
          <p:cNvSpPr/>
          <p:nvPr/>
        </p:nvSpPr>
        <p:spPr>
          <a:xfrm>
            <a:off x="5814973" y="240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ist die Zielgruppe? | </a:t>
            </a:r>
            <a:r>
              <a:rPr lang="de-DE" sz="1600" dirty="0">
                <a:solidFill>
                  <a:srgbClr val="FFFFFF"/>
                </a:solidFill>
                <a:latin typeface="Calibri" panose="020F0502020204030204"/>
              </a:rPr>
              <a:t>Kunden</a:t>
            </a:r>
            <a:endParaRPr lang="de-DE" sz="1600" b="1" dirty="0">
              <a:solidFill>
                <a:srgbClr val="FFFFFF"/>
              </a:solidFill>
              <a:latin typeface="Calibri" panose="020F0502020204030204"/>
            </a:endParaRPr>
          </a:p>
          <a:p>
            <a:pPr algn="ctr" defTabSz="1219140">
              <a:spcBef>
                <a:spcPts val="600"/>
              </a:spcBef>
              <a:defRPr/>
            </a:pPr>
            <a:r>
              <a:rPr lang="de-DE" sz="900" dirty="0">
                <a:solidFill>
                  <a:srgbClr val="FFFFFF"/>
                </a:solidFill>
                <a:latin typeface="Calibri" panose="020F0502020204030204"/>
              </a:rPr>
              <a:t>Je nach Projekt können die Leistungen auch Kunden angeboten werden, die keine Miteigentümer sind.</a:t>
            </a:r>
          </a:p>
          <a:p>
            <a:pPr algn="ctr" defTabSz="1219140">
              <a:spcBef>
                <a:spcPts val="600"/>
              </a:spcBef>
              <a:defRPr/>
            </a:pPr>
            <a:r>
              <a:rPr lang="de-DE" sz="900" dirty="0">
                <a:solidFill>
                  <a:srgbClr val="FFFFFF"/>
                </a:solidFill>
                <a:latin typeface="Calibri" panose="020F0502020204030204"/>
              </a:rPr>
              <a:t>Bitte führen Sie hier auf, welche Kundengruppen neben den Miteigentümern angesprochen werden sollen bzw. wer die im Projekt erzeugte Energie vergüten soll.</a:t>
            </a:r>
            <a:endParaRPr lang="de-DE" sz="1600" b="1" dirty="0">
              <a:solidFill>
                <a:srgbClr val="FFFFFF"/>
              </a:solidFill>
              <a:latin typeface="Calibri" panose="020F0502020204030204"/>
            </a:endParaRPr>
          </a:p>
        </p:txBody>
      </p:sp>
      <p:sp>
        <p:nvSpPr>
          <p:cNvPr id="29" name="Rechteck 28">
            <a:extLst>
              <a:ext uri="{FF2B5EF4-FFF2-40B4-BE49-F238E27FC236}">
                <a16:creationId xmlns:a16="http://schemas.microsoft.com/office/drawing/2014/main" id="{D35F7D7A-B06F-CDB1-8727-E920C397E9F9}"/>
              </a:ext>
            </a:extLst>
          </p:cNvPr>
          <p:cNvSpPr/>
          <p:nvPr/>
        </p:nvSpPr>
        <p:spPr>
          <a:xfrm>
            <a:off x="5814973" y="1147073"/>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Wer soll mitmachen? | </a:t>
            </a:r>
            <a:r>
              <a:rPr lang="de-DE" sz="1600" dirty="0">
                <a:solidFill>
                  <a:srgbClr val="FFFFFF"/>
                </a:solidFill>
                <a:latin typeface="Calibri" panose="020F0502020204030204"/>
              </a:rPr>
              <a:t>Miteigentümer</a:t>
            </a:r>
          </a:p>
          <a:p>
            <a:pPr algn="ctr" defTabSz="1219140">
              <a:spcBef>
                <a:spcPts val="600"/>
              </a:spcBef>
              <a:defRPr/>
            </a:pPr>
            <a:r>
              <a:rPr lang="de-DE" sz="800" dirty="0">
                <a:solidFill>
                  <a:srgbClr val="FFFFFF"/>
                </a:solidFill>
                <a:latin typeface="Calibri" panose="020F0502020204030204"/>
              </a:rPr>
              <a:t>Kooperative Projekte können durch unterschiedliche Miteigentümer umgesetzt werden: Dies können Privatpersonen oder auch Unternehmen, Vereine und andere Organisationen sein. Ist eine lokale, regionale, bundesweite oder internationale Kooperation geplant? Sollen nur bestimmte Berufsgruppen oder Qualifikationen zugelassen werden? Sollen alle Kunden oder Partner auch Miteigentümer werden können? Soll nur die Energiegemeinschaft Eigentümer werden?</a:t>
            </a:r>
          </a:p>
          <a:p>
            <a:pPr algn="ctr" defTabSz="1219140">
              <a:spcBef>
                <a:spcPts val="600"/>
              </a:spcBef>
              <a:defRPr/>
            </a:pPr>
            <a:r>
              <a:rPr lang="de-DE" sz="800" dirty="0">
                <a:solidFill>
                  <a:srgbClr val="FFFFFF"/>
                </a:solidFill>
                <a:latin typeface="Calibri" panose="020F0502020204030204"/>
              </a:rPr>
              <a:t>Beschreiben Sie hier, wer bei dem Projekt Miteigentümer werden soll.</a:t>
            </a:r>
            <a:endParaRPr lang="de-DE" sz="1600" dirty="0">
              <a:solidFill>
                <a:srgbClr val="FFFFFF"/>
              </a:solidFill>
              <a:latin typeface="Calibri" panose="020F0502020204030204"/>
            </a:endParaRPr>
          </a:p>
        </p:txBody>
      </p:sp>
    </p:spTree>
    <p:extLst>
      <p:ext uri="{BB962C8B-B14F-4D97-AF65-F5344CB8AC3E}">
        <p14:creationId xmlns:p14="http://schemas.microsoft.com/office/powerpoint/2010/main" val="346109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chemeClr val="tx2"/>
                </a:solidFill>
              </a:rPr>
              <a:t>Canvas Template für Projektkonzepte</a:t>
            </a:r>
          </a:p>
        </p:txBody>
      </p:sp>
      <p:sp>
        <p:nvSpPr>
          <p:cNvPr id="21" name="Textplatzhalter 2">
            <a:extLst>
              <a:ext uri="{FF2B5EF4-FFF2-40B4-BE49-F238E27FC236}">
                <a16:creationId xmlns:a16="http://schemas.microsoft.com/office/drawing/2014/main" id="{4F08CE28-776F-C9D3-BDF5-DCF3BBFC4661}"/>
              </a:ext>
            </a:extLst>
          </p:cNvPr>
          <p:cNvSpPr txBox="1">
            <a:spLocks/>
          </p:cNvSpPr>
          <p:nvPr/>
        </p:nvSpPr>
        <p:spPr>
          <a:xfrm>
            <a:off x="361340" y="1510186"/>
            <a:ext cx="8422348" cy="4866845"/>
          </a:xfrm>
          <a:prstGeom prst="rect">
            <a:avLst/>
          </a:prstGeom>
        </p:spPr>
        <p:txBody>
          <a:bodyPr/>
          <a:lstStyle>
            <a:lvl1pPr marL="457189" indent="-457189" algn="l" defTabSz="1219170" rtl="0" eaLnBrk="1" latinLnBrk="0" hangingPunct="1">
              <a:spcBef>
                <a:spcPts val="0"/>
              </a:spcBef>
              <a:spcAft>
                <a:spcPts val="800"/>
              </a:spcAft>
              <a:buClr>
                <a:schemeClr val="tx2"/>
              </a:buClr>
              <a:buFont typeface="Webdings" panose="05030102010509060703" pitchFamily="18" charset="2"/>
              <a:buChar char="4"/>
              <a:defRPr sz="2400" kern="1200" baseline="0">
                <a:solidFill>
                  <a:schemeClr val="tx1"/>
                </a:solidFill>
                <a:latin typeface="+mn-lt"/>
                <a:ea typeface="+mn-ea"/>
                <a:cs typeface="+mn-cs"/>
              </a:defRPr>
            </a:lvl1pPr>
            <a:lvl2pPr marL="990575" indent="-380990"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2pPr>
            <a:lvl3pPr marL="1523962"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ts val="0"/>
              </a:spcBef>
              <a:spcAft>
                <a:spcPts val="80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defTabSz="1219140">
              <a:buClr>
                <a:srgbClr val="75A11D"/>
              </a:buClr>
              <a:defRPr/>
            </a:pPr>
            <a:r>
              <a:rPr lang="en-US" sz="2000" dirty="0">
                <a:solidFill>
                  <a:srgbClr val="474747"/>
                </a:solidFill>
                <a:latin typeface="Calibri" panose="020F0502020204030204"/>
              </a:rPr>
              <a:t>Operating principle:</a:t>
            </a:r>
          </a:p>
          <a:p>
            <a:pPr marL="0" indent="0">
              <a:buFont typeface="Webdings" panose="05030102010509060703" pitchFamily="18" charset="2"/>
              <a:buNone/>
            </a:pPr>
            <a:endParaRPr lang="en-GB" sz="2133" dirty="0"/>
          </a:p>
        </p:txBody>
      </p:sp>
      <p:sp>
        <p:nvSpPr>
          <p:cNvPr id="4" name="Rechteck 3">
            <a:extLst>
              <a:ext uri="{FF2B5EF4-FFF2-40B4-BE49-F238E27FC236}">
                <a16:creationId xmlns:a16="http://schemas.microsoft.com/office/drawing/2014/main" id="{29FDBA23-E6D4-0973-3B15-6AE6D33E6CDB}"/>
              </a:ext>
            </a:extLst>
          </p:cNvPr>
          <p:cNvSpPr/>
          <p:nvPr/>
        </p:nvSpPr>
        <p:spPr>
          <a:xfrm>
            <a:off x="361951" y="1147800"/>
            <a:ext cx="5400000" cy="1224000"/>
          </a:xfrm>
          <a:prstGeom prst="rect">
            <a:avLst/>
          </a:prstGeom>
          <a:solidFill>
            <a:srgbClr val="75A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ist das Ziel? | </a:t>
            </a:r>
            <a:r>
              <a:rPr lang="de-DE" sz="1600" dirty="0">
                <a:solidFill>
                  <a:srgbClr val="FFFFFF"/>
                </a:solidFill>
                <a:latin typeface="Calibri" panose="020F0502020204030204"/>
              </a:rPr>
              <a:t>Nutzen des Projekts</a:t>
            </a: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100" dirty="0">
              <a:solidFill>
                <a:srgbClr val="FFFFFF"/>
              </a:solidFill>
              <a:latin typeface="Calibri" panose="020F0502020204030204"/>
            </a:endParaRPr>
          </a:p>
        </p:txBody>
      </p:sp>
      <p:sp>
        <p:nvSpPr>
          <p:cNvPr id="7" name="Rechteck 6">
            <a:extLst>
              <a:ext uri="{FF2B5EF4-FFF2-40B4-BE49-F238E27FC236}">
                <a16:creationId xmlns:a16="http://schemas.microsoft.com/office/drawing/2014/main" id="{AD50FFAC-3848-BBD4-7C3E-0F38A1B998ED}"/>
              </a:ext>
            </a:extLst>
          </p:cNvPr>
          <p:cNvSpPr/>
          <p:nvPr/>
        </p:nvSpPr>
        <p:spPr>
          <a:xfrm>
            <a:off x="361338" y="4924591"/>
            <a:ext cx="5400000" cy="1224000"/>
          </a:xfrm>
          <a:prstGeom prst="rect">
            <a:avLst/>
          </a:prstGeom>
          <a:solidFill>
            <a:srgbClr val="A9A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bringt es ein? | </a:t>
            </a:r>
            <a:r>
              <a:rPr lang="de-DE" sz="1600" dirty="0">
                <a:solidFill>
                  <a:srgbClr val="FFFFFF"/>
                </a:solidFill>
                <a:latin typeface="Calibri" panose="020F0502020204030204"/>
              </a:rPr>
              <a:t>Ertrag</a:t>
            </a: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10" name="Rechteck 9">
            <a:extLst>
              <a:ext uri="{FF2B5EF4-FFF2-40B4-BE49-F238E27FC236}">
                <a16:creationId xmlns:a16="http://schemas.microsoft.com/office/drawing/2014/main" id="{21764B62-2236-CE91-AFC7-649D167433D4}"/>
              </a:ext>
            </a:extLst>
          </p:cNvPr>
          <p:cNvSpPr/>
          <p:nvPr/>
        </p:nvSpPr>
        <p:spPr>
          <a:xfrm>
            <a:off x="5814973" y="4924591"/>
            <a:ext cx="5400000" cy="1224000"/>
          </a:xfrm>
          <a:prstGeom prst="rect">
            <a:avLst/>
          </a:prstGeom>
          <a:solidFill>
            <a:srgbClr val="E6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kostet es? | </a:t>
            </a:r>
            <a:r>
              <a:rPr lang="de-DE" sz="1600" dirty="0">
                <a:solidFill>
                  <a:srgbClr val="FFFFFF"/>
                </a:solidFill>
                <a:latin typeface="Calibri" panose="020F0502020204030204"/>
              </a:rPr>
              <a:t>Aufwand</a:t>
            </a: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13" name="Rechteck 12">
            <a:extLst>
              <a:ext uri="{FF2B5EF4-FFF2-40B4-BE49-F238E27FC236}">
                <a16:creationId xmlns:a16="http://schemas.microsoft.com/office/drawing/2014/main" id="{DFB05726-7195-6B49-E9B2-7DF9E2078915}"/>
              </a:ext>
            </a:extLst>
          </p:cNvPr>
          <p:cNvSpPr/>
          <p:nvPr/>
        </p:nvSpPr>
        <p:spPr>
          <a:xfrm>
            <a:off x="361338" y="2405832"/>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400" b="1" dirty="0">
                <a:solidFill>
                  <a:srgbClr val="FFFFFF"/>
                </a:solidFill>
                <a:latin typeface="Calibri" panose="020F0502020204030204"/>
              </a:rPr>
              <a:t>Wie lässt sich das Ziel erreichen? | </a:t>
            </a:r>
            <a:r>
              <a:rPr lang="de-DE" sz="1400" dirty="0">
                <a:solidFill>
                  <a:srgbClr val="FFFFFF"/>
                </a:solidFill>
                <a:latin typeface="Calibri" panose="020F0502020204030204"/>
              </a:rPr>
              <a:t>Schlüsselaktivitäten</a:t>
            </a: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p:txBody>
      </p:sp>
      <p:sp>
        <p:nvSpPr>
          <p:cNvPr id="16" name="Rechteck 15">
            <a:extLst>
              <a:ext uri="{FF2B5EF4-FFF2-40B4-BE49-F238E27FC236}">
                <a16:creationId xmlns:a16="http://schemas.microsoft.com/office/drawing/2014/main" id="{81064AE4-C510-8A75-FFCE-793EEB21DF9A}"/>
              </a:ext>
            </a:extLst>
          </p:cNvPr>
          <p:cNvSpPr/>
          <p:nvPr/>
        </p:nvSpPr>
        <p:spPr>
          <a:xfrm>
            <a:off x="2182925" y="2405167"/>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40">
              <a:spcBef>
                <a:spcPts val="600"/>
              </a:spcBef>
              <a:defRPr/>
            </a:pPr>
            <a:r>
              <a:rPr lang="de-DE" sz="1400" b="1" dirty="0">
                <a:solidFill>
                  <a:srgbClr val="FFFFFF"/>
                </a:solidFill>
                <a:latin typeface="Calibri" panose="020F0502020204030204"/>
              </a:rPr>
              <a:t>Was benötigt man, um das Ziel zu erreichen? | </a:t>
            </a:r>
            <a:r>
              <a:rPr lang="de-DE" sz="1400" dirty="0">
                <a:solidFill>
                  <a:srgbClr val="FFFFFF"/>
                </a:solidFill>
                <a:latin typeface="Calibri" panose="020F0502020204030204"/>
              </a:rPr>
              <a:t>Schlüsselressourcen und –</a:t>
            </a:r>
            <a:r>
              <a:rPr lang="de-DE" sz="1400" dirty="0" err="1">
                <a:solidFill>
                  <a:srgbClr val="FFFFFF"/>
                </a:solidFill>
                <a:latin typeface="Calibri" panose="020F0502020204030204"/>
              </a:rPr>
              <a:t>kapazitäten</a:t>
            </a: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a:p>
            <a:pPr algn="ctr" defTabSz="1219140">
              <a:spcBef>
                <a:spcPts val="600"/>
              </a:spcBef>
              <a:defRPr/>
            </a:pPr>
            <a:endParaRPr lang="de-DE" sz="1400" dirty="0">
              <a:solidFill>
                <a:srgbClr val="FFFFFF"/>
              </a:solidFill>
              <a:latin typeface="Calibri" panose="020F0502020204030204"/>
            </a:endParaRPr>
          </a:p>
        </p:txBody>
      </p:sp>
      <p:sp>
        <p:nvSpPr>
          <p:cNvPr id="19" name="Rechteck 18">
            <a:extLst>
              <a:ext uri="{FF2B5EF4-FFF2-40B4-BE49-F238E27FC236}">
                <a16:creationId xmlns:a16="http://schemas.microsoft.com/office/drawing/2014/main" id="{1C9DF021-AF4E-F513-DC12-5A2EDED43BA7}"/>
              </a:ext>
            </a:extLst>
          </p:cNvPr>
          <p:cNvSpPr/>
          <p:nvPr/>
        </p:nvSpPr>
        <p:spPr>
          <a:xfrm>
            <a:off x="3997951" y="2404591"/>
            <a:ext cx="1764000" cy="2484000"/>
          </a:xfrm>
          <a:prstGeom prst="rect">
            <a:avLst/>
          </a:prstGeom>
          <a:solidFill>
            <a:srgbClr val="FE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400" b="1" dirty="0">
                <a:solidFill>
                  <a:srgbClr val="FFFFFF"/>
                </a:solidFill>
                <a:latin typeface="Calibri" panose="020F0502020204030204"/>
              </a:rPr>
              <a:t>Wie wird die Leistung erbracht? | </a:t>
            </a:r>
            <a:r>
              <a:rPr lang="de-DE" sz="1400" dirty="0">
                <a:solidFill>
                  <a:srgbClr val="FFFFFF"/>
                </a:solidFill>
                <a:latin typeface="Calibri" panose="020F0502020204030204"/>
              </a:rPr>
              <a:t>Vertrieb und Kommunikation</a:t>
            </a:r>
          </a:p>
          <a:p>
            <a:pPr algn="ctr" defTabSz="1219140">
              <a:spcBef>
                <a:spcPts val="600"/>
              </a:spcBef>
              <a:defRPr/>
            </a:pP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a:p>
            <a:pPr algn="ctr" defTabSz="1219140">
              <a:spcBef>
                <a:spcPts val="600"/>
              </a:spcBef>
              <a:defRPr/>
            </a:pPr>
            <a:endParaRPr lang="de-DE" sz="1400" b="1" dirty="0">
              <a:solidFill>
                <a:srgbClr val="FFFFFF"/>
              </a:solidFill>
              <a:latin typeface="Calibri" panose="020F0502020204030204"/>
            </a:endParaRPr>
          </a:p>
        </p:txBody>
      </p:sp>
      <p:sp>
        <p:nvSpPr>
          <p:cNvPr id="23" name="Rechteck 22">
            <a:extLst>
              <a:ext uri="{FF2B5EF4-FFF2-40B4-BE49-F238E27FC236}">
                <a16:creationId xmlns:a16="http://schemas.microsoft.com/office/drawing/2014/main" id="{59CD744F-FAE5-B679-B7E4-12603156E81C}"/>
              </a:ext>
            </a:extLst>
          </p:cNvPr>
          <p:cNvSpPr/>
          <p:nvPr/>
        </p:nvSpPr>
        <p:spPr>
          <a:xfrm>
            <a:off x="5814973" y="366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Welche anderen Akteure werden benötigt? | </a:t>
            </a:r>
            <a:r>
              <a:rPr lang="de-DE" sz="1600" dirty="0">
                <a:solidFill>
                  <a:srgbClr val="FFFFFF"/>
                </a:solidFill>
                <a:latin typeface="Calibri" panose="020F0502020204030204"/>
              </a:rPr>
              <a:t>Partner</a:t>
            </a: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26" name="Rechteck 25">
            <a:extLst>
              <a:ext uri="{FF2B5EF4-FFF2-40B4-BE49-F238E27FC236}">
                <a16:creationId xmlns:a16="http://schemas.microsoft.com/office/drawing/2014/main" id="{C12CB33B-4A9A-108F-217B-0F86D63D1052}"/>
              </a:ext>
            </a:extLst>
          </p:cNvPr>
          <p:cNvSpPr/>
          <p:nvPr/>
        </p:nvSpPr>
        <p:spPr>
          <a:xfrm>
            <a:off x="5814973" y="2404591"/>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Was ist die Zielgruppe? | </a:t>
            </a:r>
            <a:r>
              <a:rPr lang="de-DE" sz="1600" dirty="0">
                <a:solidFill>
                  <a:srgbClr val="FFFFFF"/>
                </a:solidFill>
                <a:latin typeface="Calibri" panose="020F0502020204030204"/>
              </a:rPr>
              <a:t>Kunden</a:t>
            </a:r>
          </a:p>
          <a:p>
            <a:pPr algn="ctr" defTabSz="1219140">
              <a:spcBef>
                <a:spcPts val="600"/>
              </a:spcBef>
              <a:defRPr/>
            </a:pPr>
            <a:endParaRPr lang="de-DE" sz="1600" b="1" dirty="0">
              <a:solidFill>
                <a:srgbClr val="FFFFFF"/>
              </a:solidFill>
              <a:latin typeface="Calibri" panose="020F0502020204030204"/>
            </a:endParaRPr>
          </a:p>
          <a:p>
            <a:pPr algn="ctr" defTabSz="1219140">
              <a:spcBef>
                <a:spcPts val="600"/>
              </a:spcBef>
              <a:defRPr/>
            </a:pPr>
            <a:endParaRPr lang="de-DE" sz="1600" b="1" dirty="0">
              <a:solidFill>
                <a:srgbClr val="FFFFFF"/>
              </a:solidFill>
              <a:latin typeface="Calibri" panose="020F0502020204030204"/>
            </a:endParaRPr>
          </a:p>
        </p:txBody>
      </p:sp>
      <p:sp>
        <p:nvSpPr>
          <p:cNvPr id="29" name="Rechteck 28">
            <a:extLst>
              <a:ext uri="{FF2B5EF4-FFF2-40B4-BE49-F238E27FC236}">
                <a16:creationId xmlns:a16="http://schemas.microsoft.com/office/drawing/2014/main" id="{D35F7D7A-B06F-CDB1-8727-E920C397E9F9}"/>
              </a:ext>
            </a:extLst>
          </p:cNvPr>
          <p:cNvSpPr/>
          <p:nvPr/>
        </p:nvSpPr>
        <p:spPr>
          <a:xfrm>
            <a:off x="5814973" y="1147073"/>
            <a:ext cx="5400000" cy="1224000"/>
          </a:xfrm>
          <a:prstGeom prst="rect">
            <a:avLst/>
          </a:prstGeom>
          <a:solidFill>
            <a:srgbClr val="F5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spcBef>
                <a:spcPts val="600"/>
              </a:spcBef>
              <a:defRPr/>
            </a:pPr>
            <a:r>
              <a:rPr lang="de-DE" sz="1600" b="1" dirty="0">
                <a:solidFill>
                  <a:srgbClr val="FFFFFF"/>
                </a:solidFill>
                <a:latin typeface="Calibri" panose="020F0502020204030204"/>
              </a:rPr>
              <a:t>Wer soll mitmachen? | </a:t>
            </a:r>
            <a:r>
              <a:rPr lang="de-DE" sz="1600" dirty="0">
                <a:solidFill>
                  <a:srgbClr val="FFFFFF"/>
                </a:solidFill>
                <a:latin typeface="Calibri" panose="020F0502020204030204"/>
              </a:rPr>
              <a:t>Miteigentümer</a:t>
            </a:r>
          </a:p>
          <a:p>
            <a:pPr algn="ctr" defTabSz="1219140">
              <a:spcBef>
                <a:spcPts val="600"/>
              </a:spcBef>
              <a:defRPr/>
            </a:pPr>
            <a:endParaRPr lang="de-DE" sz="1600" dirty="0">
              <a:solidFill>
                <a:srgbClr val="FFFFFF"/>
              </a:solidFill>
              <a:latin typeface="Calibri" panose="020F0502020204030204"/>
            </a:endParaRPr>
          </a:p>
          <a:p>
            <a:pPr algn="ctr" defTabSz="1219140">
              <a:spcBef>
                <a:spcPts val="600"/>
              </a:spcBef>
              <a:defRPr/>
            </a:pPr>
            <a:endParaRPr lang="de-DE" sz="1600" dirty="0">
              <a:solidFill>
                <a:srgbClr val="FFFFFF"/>
              </a:solidFill>
              <a:latin typeface="Calibri" panose="020F0502020204030204"/>
            </a:endParaRPr>
          </a:p>
        </p:txBody>
      </p:sp>
    </p:spTree>
    <p:extLst>
      <p:ext uri="{BB962C8B-B14F-4D97-AF65-F5344CB8AC3E}">
        <p14:creationId xmlns:p14="http://schemas.microsoft.com/office/powerpoint/2010/main" val="1141262232"/>
      </p:ext>
    </p:extLst>
  </p:cSld>
  <p:clrMapOvr>
    <a:masterClrMapping/>
  </p:clrMapOvr>
</p:sld>
</file>

<file path=ppt/theme/theme1.xml><?xml version="1.0" encoding="utf-8"?>
<a:theme xmlns:a="http://schemas.openxmlformats.org/drawingml/2006/main" name="AEA_template_English_16 to 9_v1">
  <a:themeElements>
    <a:clrScheme name="SHAREs">
      <a:dk1>
        <a:srgbClr val="474747"/>
      </a:dk1>
      <a:lt1>
        <a:srgbClr val="FFFFFF"/>
      </a:lt1>
      <a:dk2>
        <a:srgbClr val="75A11D"/>
      </a:dk2>
      <a:lt2>
        <a:srgbClr val="E66400"/>
      </a:lt2>
      <a:accent1>
        <a:srgbClr val="BEC800"/>
      </a:accent1>
      <a:accent2>
        <a:srgbClr val="FFC000"/>
      </a:accent2>
      <a:accent3>
        <a:srgbClr val="A08264"/>
      </a:accent3>
      <a:accent4>
        <a:srgbClr val="CE321A"/>
      </a:accent4>
      <a:accent5>
        <a:srgbClr val="FFFFFF"/>
      </a:accent5>
      <a:accent6>
        <a:srgbClr val="FFFFFF"/>
      </a:accent6>
      <a:hlink>
        <a:srgbClr val="75A11D"/>
      </a:hlink>
      <a:folHlink>
        <a:srgbClr val="BEC8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extLst>
    <a:ext uri="{05A4C25C-085E-4340-85A3-A5531E510DB2}">
      <thm15:themeFamily xmlns:thm15="http://schemas.microsoft.com/office/thememl/2012/main" name="AEA_template_English_16 to 9_v1" id="{39E167BE-30B2-44D0-88BB-13AA860F6DE4}" vid="{1EC7155E-3B7B-4294-B15E-5BA06BDBDAB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5862f5-3ba3-4ecf-8286-b0051fd7c8e6" xsi:nil="true"/>
    <lcf76f155ced4ddcb4097134ff3c332f xmlns="53df2b50-58d1-42a6-9827-eabe3a0573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8AF7E768EF5C48B6F9EF1239557C64" ma:contentTypeVersion="15" ma:contentTypeDescription="Ein neues Dokument erstellen." ma:contentTypeScope="" ma:versionID="cd92113762438860ce88adc5cf6676d5">
  <xsd:schema xmlns:xsd="http://www.w3.org/2001/XMLSchema" xmlns:xs="http://www.w3.org/2001/XMLSchema" xmlns:p="http://schemas.microsoft.com/office/2006/metadata/properties" xmlns:ns2="53df2b50-58d1-42a6-9827-eabe3a05731f" xmlns:ns3="165862f5-3ba3-4ecf-8286-b0051fd7c8e6" targetNamespace="http://schemas.microsoft.com/office/2006/metadata/properties" ma:root="true" ma:fieldsID="518fd1ff9187040b44e0599e9cd3eb63" ns2:_="" ns3:_="">
    <xsd:import namespace="53df2b50-58d1-42a6-9827-eabe3a05731f"/>
    <xsd:import namespace="165862f5-3ba3-4ecf-8286-b0051fd7c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f2b50-58d1-42a6-9827-eabe3a057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a4b58a0-9718-4846-9899-380a9c6e2507"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862f5-3ba3-4ecf-8286-b0051fd7c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08d1664-8cd9-47d3-92d0-389e64d7bcbc}" ma:internalName="TaxCatchAll" ma:showField="CatchAllData" ma:web="165862f5-3ba3-4ecf-8286-b0051fd7c8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36AAD-A140-4E22-81DB-A4FB0AF4D9D4}">
  <ds:schemaRefs>
    <ds:schemaRef ds:uri="http://schemas.microsoft.com/office/2006/metadata/properties"/>
    <ds:schemaRef ds:uri="http://schemas.microsoft.com/office/infopath/2007/PartnerControls"/>
    <ds:schemaRef ds:uri="165862f5-3ba3-4ecf-8286-b0051fd7c8e6"/>
    <ds:schemaRef ds:uri="53df2b50-58d1-42a6-9827-eabe3a05731f"/>
  </ds:schemaRefs>
</ds:datastoreItem>
</file>

<file path=customXml/itemProps2.xml><?xml version="1.0" encoding="utf-8"?>
<ds:datastoreItem xmlns:ds="http://schemas.openxmlformats.org/officeDocument/2006/customXml" ds:itemID="{3DF4634F-700F-40A3-B5D9-C27AE259B3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f2b50-58d1-42a6-9827-eabe3a05731f"/>
    <ds:schemaRef ds:uri="165862f5-3ba3-4ecf-8286-b0051fd7c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E0EF34-8246-4F40-BE2F-6D9968EBD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Breitbild</PresentationFormat>
  <Paragraphs>50</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Webdings</vt:lpstr>
      <vt:lpstr>AEA_template_English_16 to 9_v1</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Anton Mohr</dc:creator>
  <cp:lastModifiedBy>Dominik Rutz</cp:lastModifiedBy>
  <cp:revision>82</cp:revision>
  <dcterms:created xsi:type="dcterms:W3CDTF">2022-06-02T11:23:25Z</dcterms:created>
  <dcterms:modified xsi:type="dcterms:W3CDTF">2023-04-18T07:30:21Z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0x010100BB8AF7E768EF5C48B6F9EF1239557C64</vt:lpwstr>
  </property>
  <property fmtid="{D5CDD505-2E9C-101B-9397-08002B2CF9AE}" pid="3" name="MediaServiceImageTags">
    <vt:lpwstr/>
  </property>
</Properties>
</file>