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5.jpg" ContentType="image/jpg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o-An Phan" initials="BPQ" lastIdx="3" clrIdx="0">
    <p:extLst>
      <p:ext uri="{19B8F6BF-5375-455C-9EA6-DF929625EA0E}">
        <p15:presenceInfo xmlns:p15="http://schemas.microsoft.com/office/powerpoint/2012/main" userId="Bao-An Phan" providerId="None"/>
      </p:ext>
    </p:extLst>
  </p:cmAuthor>
  <p:cmAuthor id="2" name="kerstin.schilcher" initials="ke" lastIdx="2" clrIdx="1">
    <p:extLst>
      <p:ext uri="{19B8F6BF-5375-455C-9EA6-DF929625EA0E}">
        <p15:presenceInfo xmlns:p15="http://schemas.microsoft.com/office/powerpoint/2012/main" userId="S::kerstin.schilcher@energyagency.at::2f0678c3-4d73-49a5-8e8f-f2f165547e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6ADB19-9EC5-48C3-8A74-7C4102F2CDC8}" v="50" dt="2023-03-07T07:29:47.113"/>
    <p1510:client id="{417F326E-4E56-5AA7-B2D7-82857AFA130D}" v="25" dt="2023-03-08T13:13:52.449"/>
    <p1510:client id="{A5DFEE6A-7F40-4379-9280-A194E9EFBDBB}" v="3" dt="2023-02-20T09:49:33.939"/>
    <p1510:client id="{E5A81972-DBAC-6C93-4EDE-26B5AC45A31B}" v="133" dt="2023-03-06T15:33:37.4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94"/>
    <p:restoredTop sz="94669"/>
  </p:normalViewPr>
  <p:slideViewPr>
    <p:cSldViewPr snapToGrid="0" snapToObjects="1">
      <p:cViewPr>
        <p:scale>
          <a:sx n="100" d="100"/>
          <a:sy n="100" d="100"/>
        </p:scale>
        <p:origin x="58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scha Fenz" userId="S::natascha.fenz_ourpower.coop#ext#@energyagencyat.onmicrosoft.com::a085fdd8-f13a-44e7-9da6-9911227dd7b2" providerId="AD" clId="Web-{417F326E-4E56-5AA7-B2D7-82857AFA130D}"/>
    <pc:docChg chg="modSld">
      <pc:chgData name="Natascha Fenz" userId="S::natascha.fenz_ourpower.coop#ext#@energyagencyat.onmicrosoft.com::a085fdd8-f13a-44e7-9da6-9911227dd7b2" providerId="AD" clId="Web-{417F326E-4E56-5AA7-B2D7-82857AFA130D}" dt="2023-03-08T13:13:49.120" v="12" actId="20577"/>
      <pc:docMkLst>
        <pc:docMk/>
      </pc:docMkLst>
      <pc:sldChg chg="modSp">
        <pc:chgData name="Natascha Fenz" userId="S::natascha.fenz_ourpower.coop#ext#@energyagencyat.onmicrosoft.com::a085fdd8-f13a-44e7-9da6-9911227dd7b2" providerId="AD" clId="Web-{417F326E-4E56-5AA7-B2D7-82857AFA130D}" dt="2023-03-08T13:13:49.120" v="12" actId="20577"/>
        <pc:sldMkLst>
          <pc:docMk/>
          <pc:sldMk cId="2516234662" sldId="257"/>
        </pc:sldMkLst>
        <pc:spChg chg="mod">
          <ac:chgData name="Natascha Fenz" userId="S::natascha.fenz_ourpower.coop#ext#@energyagencyat.onmicrosoft.com::a085fdd8-f13a-44e7-9da6-9911227dd7b2" providerId="AD" clId="Web-{417F326E-4E56-5AA7-B2D7-82857AFA130D}" dt="2023-03-08T13:13:08.275" v="1" actId="20577"/>
          <ac:spMkLst>
            <pc:docMk/>
            <pc:sldMk cId="2516234662" sldId="257"/>
            <ac:spMk id="8" creationId="{00000000-0000-0000-0000-000000000000}"/>
          </ac:spMkLst>
        </pc:spChg>
        <pc:spChg chg="mod">
          <ac:chgData name="Natascha Fenz" userId="S::natascha.fenz_ourpower.coop#ext#@energyagencyat.onmicrosoft.com::a085fdd8-f13a-44e7-9da6-9911227dd7b2" providerId="AD" clId="Web-{417F326E-4E56-5AA7-B2D7-82857AFA130D}" dt="2023-03-08T13:13:49.120" v="12" actId="20577"/>
          <ac:spMkLst>
            <pc:docMk/>
            <pc:sldMk cId="2516234662" sldId="257"/>
            <ac:spMk id="9" creationId="{00000000-0000-0000-0000-000000000000}"/>
          </ac:spMkLst>
        </pc:spChg>
      </pc:sldChg>
    </pc:docChg>
  </pc:docChgLst>
  <pc:docChgLst>
    <pc:chgData clId="Web-{076ADB19-9EC5-48C3-8A74-7C4102F2CDC8}"/>
    <pc:docChg chg="modSld">
      <pc:chgData name="" userId="" providerId="" clId="Web-{076ADB19-9EC5-48C3-8A74-7C4102F2CDC8}" dt="2023-03-07T07:29:07.518" v="3" actId="20577"/>
      <pc:docMkLst>
        <pc:docMk/>
      </pc:docMkLst>
      <pc:sldChg chg="modSp">
        <pc:chgData name="" userId="" providerId="" clId="Web-{076ADB19-9EC5-48C3-8A74-7C4102F2CDC8}" dt="2023-03-07T07:29:07.518" v="3" actId="20577"/>
        <pc:sldMkLst>
          <pc:docMk/>
          <pc:sldMk cId="2071956834" sldId="256"/>
        </pc:sldMkLst>
        <pc:spChg chg="mod">
          <ac:chgData name="" userId="" providerId="" clId="Web-{076ADB19-9EC5-48C3-8A74-7C4102F2CDC8}" dt="2023-03-07T07:29:07.518" v="3" actId="20577"/>
          <ac:spMkLst>
            <pc:docMk/>
            <pc:sldMk cId="2071956834" sldId="256"/>
            <ac:spMk id="18" creationId="{0989C992-3261-014B-A15D-98A18692FD28}"/>
          </ac:spMkLst>
        </pc:spChg>
      </pc:sldChg>
    </pc:docChg>
  </pc:docChgLst>
  <pc:docChgLst>
    <pc:chgData name="Angela Holzmann" userId="S::angela.holzmann@energyagency.at::ce3572df-5e3e-42f1-b9f4-a73b2dee3721" providerId="AD" clId="Web-{076ADB19-9EC5-48C3-8A74-7C4102F2CDC8}"/>
    <pc:docChg chg="modSld">
      <pc:chgData name="Angela Holzmann" userId="S::angela.holzmann@energyagency.at::ce3572df-5e3e-42f1-b9f4-a73b2dee3721" providerId="AD" clId="Web-{076ADB19-9EC5-48C3-8A74-7C4102F2CDC8}" dt="2023-03-07T07:29:47.113" v="20" actId="20577"/>
      <pc:docMkLst>
        <pc:docMk/>
      </pc:docMkLst>
      <pc:sldChg chg="modSp">
        <pc:chgData name="Angela Holzmann" userId="S::angela.holzmann@energyagency.at::ce3572df-5e3e-42f1-b9f4-a73b2dee3721" providerId="AD" clId="Web-{076ADB19-9EC5-48C3-8A74-7C4102F2CDC8}" dt="2023-03-07T07:29:47.113" v="20" actId="20577"/>
        <pc:sldMkLst>
          <pc:docMk/>
          <pc:sldMk cId="2071956834" sldId="256"/>
        </pc:sldMkLst>
        <pc:spChg chg="mod">
          <ac:chgData name="Angela Holzmann" userId="S::angela.holzmann@energyagency.at::ce3572df-5e3e-42f1-b9f4-a73b2dee3721" providerId="AD" clId="Web-{076ADB19-9EC5-48C3-8A74-7C4102F2CDC8}" dt="2023-03-07T07:29:24.987" v="8" actId="20577"/>
          <ac:spMkLst>
            <pc:docMk/>
            <pc:sldMk cId="2071956834" sldId="256"/>
            <ac:spMk id="18" creationId="{0989C992-3261-014B-A15D-98A18692FD28}"/>
          </ac:spMkLst>
        </pc:spChg>
        <pc:spChg chg="mod">
          <ac:chgData name="Angela Holzmann" userId="S::angela.holzmann@energyagency.at::ce3572df-5e3e-42f1-b9f4-a73b2dee3721" providerId="AD" clId="Web-{076ADB19-9EC5-48C3-8A74-7C4102F2CDC8}" dt="2023-03-07T07:29:47.113" v="20" actId="20577"/>
          <ac:spMkLst>
            <pc:docMk/>
            <pc:sldMk cId="2071956834" sldId="256"/>
            <ac:spMk id="19" creationId="{D8BDB25C-F73D-AE45-A679-399BBCBC9C34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2-27T14:53:51.526" idx="3">
    <p:pos x="144" y="6159"/>
    <p:text>- Die Texte hier unten bleiben Englisch?
- wäre es nicht besser, wenn alles außer "Logo Name" im Folienmaster ist, damit man nicht so leicht das Shares- und EU-Logo und die Copyrights rauslöschen kann?</p:text>
    <p:extLst>
      <p:ext uri="{C676402C-5697-4E1C-873F-D02D1690AC5C}">
        <p15:threadingInfo xmlns:p15="http://schemas.microsoft.com/office/powerpoint/2012/main" timeZoneBias="-60"/>
      </p:ext>
    </p:extLst>
  </p:cm>
  <p:cm authorId="2" dt="2023-03-06T07:33:37.412" idx="2">
    <p:pos x="144" y="6295"/>
    <p:text>Ja, stimmt. Muss noch angepasst werden.
</p:text>
    <p:extLst>
      <p:ext uri="{C676402C-5697-4E1C-873F-D02D1690AC5C}">
        <p15:threadingInfo xmlns:p15="http://schemas.microsoft.com/office/powerpoint/2012/main" timeZoneBias="480">
          <p15:parentCm authorId="1" idx="3"/>
        </p15:threadingInfo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2AB6-C382-B146-AFF3-33AF04B018D9}" type="datetimeFigureOut">
              <a:rPr lang="de-DE" smtClean="0"/>
              <a:t>08.03.2023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0164-F019-924B-9BB9-E926F4C98B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794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2AB6-C382-B146-AFF3-33AF04B018D9}" type="datetimeFigureOut">
              <a:rPr lang="de-DE" smtClean="0"/>
              <a:t>08.03.2023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0164-F019-924B-9BB9-E926F4C98B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035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2AB6-C382-B146-AFF3-33AF04B018D9}" type="datetimeFigureOut">
              <a:rPr lang="de-DE" smtClean="0"/>
              <a:t>08.03.2023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0164-F019-924B-9BB9-E926F4C98B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844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2AB6-C382-B146-AFF3-33AF04B018D9}" type="datetimeFigureOut">
              <a:rPr lang="de-DE" smtClean="0"/>
              <a:t>08.03.2023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0164-F019-924B-9BB9-E926F4C98B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847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2AB6-C382-B146-AFF3-33AF04B018D9}" type="datetimeFigureOut">
              <a:rPr lang="de-DE" smtClean="0"/>
              <a:t>08.03.2023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0164-F019-924B-9BB9-E926F4C98B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130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2AB6-C382-B146-AFF3-33AF04B018D9}" type="datetimeFigureOut">
              <a:rPr lang="de-DE" smtClean="0"/>
              <a:t>08.03.2023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0164-F019-924B-9BB9-E926F4C98B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7291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2AB6-C382-B146-AFF3-33AF04B018D9}" type="datetimeFigureOut">
              <a:rPr lang="de-DE" smtClean="0"/>
              <a:t>08.03.2023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0164-F019-924B-9BB9-E926F4C98B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013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2AB6-C382-B146-AFF3-33AF04B018D9}" type="datetimeFigureOut">
              <a:rPr lang="de-DE" smtClean="0"/>
              <a:t>08.03.2023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0164-F019-924B-9BB9-E926F4C98B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03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2AB6-C382-B146-AFF3-33AF04B018D9}" type="datetimeFigureOut">
              <a:rPr lang="de-DE" smtClean="0"/>
              <a:t>08.03.2023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0164-F019-924B-9BB9-E926F4C98B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9381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2AB6-C382-B146-AFF3-33AF04B018D9}" type="datetimeFigureOut">
              <a:rPr lang="de-DE" smtClean="0"/>
              <a:t>08.03.2023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0164-F019-924B-9BB9-E926F4C98B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89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B2AB6-C382-B146-AFF3-33AF04B018D9}" type="datetimeFigureOut">
              <a:rPr lang="de-DE" smtClean="0"/>
              <a:t>08.03.2023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0164-F019-924B-9BB9-E926F4C98B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0415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B2AB6-C382-B146-AFF3-33AF04B018D9}" type="datetimeFigureOut">
              <a:rPr lang="de-DE" smtClean="0"/>
              <a:t>08.03.2023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60164-F019-924B-9BB9-E926F4C98B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824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jpg"/><Relationship Id="rId7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www.klimafonds.gv.at/" TargetMode="External"/><Relationship Id="rId9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 descr="Ein Bild, das Text enthält.&#10;&#10;Automatisch generierte Beschreibung">
            <a:extLst>
              <a:ext uri="{FF2B5EF4-FFF2-40B4-BE49-F238E27FC236}">
                <a16:creationId xmlns:a16="http://schemas.microsoft.com/office/drawing/2014/main" id="{FB97E393-87D7-B046-885A-5816C2C99B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99" r="2" b="2"/>
          <a:stretch/>
        </p:blipFill>
        <p:spPr>
          <a:xfrm>
            <a:off x="20" y="10"/>
            <a:ext cx="7559655" cy="10439390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0989C992-3261-014B-A15D-98A18692FD28}"/>
              </a:ext>
            </a:extLst>
          </p:cNvPr>
          <p:cNvSpPr txBox="1"/>
          <p:nvPr/>
        </p:nvSpPr>
        <p:spPr>
          <a:xfrm>
            <a:off x="497709" y="442719"/>
            <a:ext cx="5430651" cy="4924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AT" sz="2600" dirty="0">
                <a:solidFill>
                  <a:srgbClr val="2B5C82"/>
                </a:solidFill>
                <a:latin typeface="Calibri"/>
                <a:ea typeface="Calibri"/>
                <a:cs typeface="Calibri"/>
              </a:rPr>
              <a:t>WERDEN SIE TEIL DER ENERGIEWENDE</a:t>
            </a:r>
            <a:endParaRPr lang="de-AT" sz="2600" dirty="0">
              <a:solidFill>
                <a:srgbClr val="2B5C82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8BDB25C-F73D-AE45-A679-399BBCBC9C34}"/>
              </a:ext>
            </a:extLst>
          </p:cNvPr>
          <p:cNvSpPr txBox="1"/>
          <p:nvPr/>
        </p:nvSpPr>
        <p:spPr>
          <a:xfrm>
            <a:off x="497709" y="2362757"/>
            <a:ext cx="680591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AT" b="1" dirty="0">
                <a:solidFill>
                  <a:srgbClr val="2B5C82"/>
                </a:solidFill>
                <a:effectLst/>
                <a:latin typeface="Calibri"/>
                <a:ea typeface="Calibri"/>
                <a:cs typeface="Calibri"/>
              </a:rPr>
              <a:t>→ 	</a:t>
            </a:r>
            <a:r>
              <a:rPr lang="de-AT" b="1" dirty="0">
                <a:solidFill>
                  <a:srgbClr val="2B5C82"/>
                </a:solidFill>
                <a:latin typeface="Calibri"/>
                <a:ea typeface="Calibri"/>
                <a:cs typeface="Calibri"/>
              </a:rPr>
              <a:t>Wie stoppen wir den Klimawandel?</a:t>
            </a:r>
            <a:r>
              <a:rPr lang="de-AT" b="1" dirty="0">
                <a:solidFill>
                  <a:srgbClr val="2B5C82"/>
                </a:solidFill>
                <a:effectLst/>
                <a:latin typeface="Calibri"/>
                <a:ea typeface="Calibri"/>
                <a:cs typeface="Calibri"/>
              </a:rPr>
              <a:t> </a:t>
            </a:r>
            <a:endParaRPr lang="de-AT" dirty="0">
              <a:solidFill>
                <a:srgbClr val="2B5C82"/>
              </a:solidFill>
              <a:effectLst/>
              <a:latin typeface="Calibri"/>
              <a:ea typeface="Calibri"/>
              <a:cs typeface="Calibri"/>
            </a:endParaRPr>
          </a:p>
          <a:p>
            <a:r>
              <a:rPr lang="de-AT" b="1" dirty="0">
                <a:solidFill>
                  <a:srgbClr val="2B5C82"/>
                </a:solidFill>
                <a:effectLst/>
                <a:latin typeface="Calibri"/>
                <a:cs typeface="Calibri"/>
              </a:rPr>
              <a:t>→ 	Wie reduzieren wir unsere Energiekosten</a:t>
            </a:r>
            <a:r>
              <a:rPr lang="de-AT" b="1" dirty="0">
                <a:solidFill>
                  <a:srgbClr val="2B5C82"/>
                </a:solidFill>
                <a:latin typeface="Calibri"/>
                <a:cs typeface="Calibri"/>
              </a:rPr>
              <a:t> langfristig</a:t>
            </a:r>
            <a:r>
              <a:rPr lang="de-AT" b="1" dirty="0">
                <a:solidFill>
                  <a:srgbClr val="2B5C82"/>
                </a:solidFill>
                <a:effectLst/>
                <a:latin typeface="Calibri"/>
                <a:cs typeface="Calibri"/>
              </a:rPr>
              <a:t>?  </a:t>
            </a:r>
            <a:endParaRPr lang="de-AT" dirty="0">
              <a:solidFill>
                <a:srgbClr val="2B5C82"/>
              </a:solidFill>
              <a:effectLst/>
              <a:latin typeface="Calibri"/>
              <a:cs typeface="Calibri"/>
            </a:endParaRPr>
          </a:p>
          <a:p>
            <a:r>
              <a:rPr lang="de-AT" b="1" dirty="0">
                <a:solidFill>
                  <a:srgbClr val="2B5C82"/>
                </a:solidFill>
                <a:effectLst/>
                <a:latin typeface="Calibri" panose="020F0502020204030204" pitchFamily="34" charset="0"/>
              </a:rPr>
              <a:t>→ 	Wie kann unsere Nachbarschaft fit für die </a:t>
            </a:r>
            <a:r>
              <a:rPr lang="de-AT" b="1" dirty="0">
                <a:solidFill>
                  <a:srgbClr val="2B5C82"/>
                </a:solidFill>
                <a:latin typeface="Calibri" panose="020F0502020204030204" pitchFamily="34" charset="0"/>
              </a:rPr>
              <a:t>Zukunft werden?</a:t>
            </a:r>
            <a:endParaRPr lang="de-AT" dirty="0">
              <a:solidFill>
                <a:srgbClr val="2B5C82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5C9FAAD-C7A7-5E4E-9494-017CEBD14295}"/>
              </a:ext>
            </a:extLst>
          </p:cNvPr>
          <p:cNvSpPr txBox="1"/>
          <p:nvPr/>
        </p:nvSpPr>
        <p:spPr>
          <a:xfrm>
            <a:off x="497709" y="3452225"/>
            <a:ext cx="680591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AT" b="1" dirty="0">
                <a:solidFill>
                  <a:srgbClr val="08537A"/>
                </a:solidFill>
                <a:latin typeface="Calibri"/>
                <a:ea typeface="Calibri"/>
                <a:cs typeface="Calibri"/>
              </a:rPr>
              <a:t>BeispielEnergiegemeinschaft macht</a:t>
            </a:r>
            <a:r>
              <a:rPr lang="de-AT" b="1" dirty="0">
                <a:solidFill>
                  <a:srgbClr val="08537A"/>
                </a:solidFill>
                <a:effectLst/>
                <a:latin typeface="Calibri"/>
                <a:ea typeface="Calibri"/>
                <a:cs typeface="Calibri"/>
              </a:rPr>
              <a:t> es möglich:</a:t>
            </a:r>
            <a:endParaRPr lang="de-AT" dirty="0">
              <a:solidFill>
                <a:srgbClr val="08537A"/>
              </a:solidFill>
              <a:effectLst/>
              <a:latin typeface="Calibri"/>
              <a:ea typeface="Calibri"/>
              <a:cs typeface="Calibri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4864769E-AA15-8A41-BE86-F94112E4A42C}"/>
              </a:ext>
            </a:extLst>
          </p:cNvPr>
          <p:cNvSpPr txBox="1"/>
          <p:nvPr/>
        </p:nvSpPr>
        <p:spPr>
          <a:xfrm>
            <a:off x="376879" y="3937141"/>
            <a:ext cx="68059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20000"/>
              <a:buBlip>
                <a:blip r:embed="rId3"/>
              </a:buBlip>
            </a:pPr>
            <a:r>
              <a:rPr lang="de-AT" dirty="0">
                <a:solidFill>
                  <a:srgbClr val="08537A"/>
                </a:solidFill>
                <a:effectLst/>
                <a:latin typeface="Calibri" panose="020F0502020204030204" pitchFamily="34" charset="0"/>
              </a:rPr>
              <a:t>   Klimafreundliche Energie lokal produzieren und nutzen</a:t>
            </a:r>
          </a:p>
          <a:p>
            <a:pPr marL="285750" indent="-285750">
              <a:buSzPct val="120000"/>
              <a:buBlip>
                <a:blip r:embed="rId4"/>
              </a:buBlip>
            </a:pPr>
            <a:r>
              <a:rPr lang="de-AT" dirty="0">
                <a:solidFill>
                  <a:srgbClr val="08537A"/>
                </a:solidFill>
                <a:effectLst/>
                <a:latin typeface="Calibri" panose="020F0502020204030204" pitchFamily="34" charset="0"/>
              </a:rPr>
              <a:t>  </a:t>
            </a:r>
            <a:r>
              <a:rPr lang="de-AT" dirty="0">
                <a:solidFill>
                  <a:srgbClr val="08537A"/>
                </a:solidFill>
                <a:latin typeface="Calibri" panose="020F0502020204030204" pitchFamily="34" charset="0"/>
              </a:rPr>
              <a:t>Unabhängig von schwankenden Energiepreisen sein</a:t>
            </a:r>
            <a:endParaRPr lang="de-AT" dirty="0">
              <a:solidFill>
                <a:srgbClr val="08537A"/>
              </a:solidFill>
              <a:effectLst/>
              <a:latin typeface="Calibri" panose="020F0502020204030204" pitchFamily="34" charset="0"/>
            </a:endParaRPr>
          </a:p>
          <a:p>
            <a:pPr marL="285750" indent="-285750">
              <a:buSzPct val="120000"/>
              <a:buBlip>
                <a:blip r:embed="rId4"/>
              </a:buBlip>
            </a:pPr>
            <a:r>
              <a:rPr lang="de-AT" dirty="0">
                <a:solidFill>
                  <a:srgbClr val="08537A"/>
                </a:solidFill>
                <a:effectLst/>
                <a:latin typeface="Calibri" panose="020F0502020204030204" pitchFamily="34" charset="0"/>
              </a:rPr>
              <a:t>  Wertschöpfung und Jobs in Ihrer Region sichern</a:t>
            </a:r>
          </a:p>
          <a:p>
            <a:pPr marL="285750" indent="-285750">
              <a:buSzPct val="120000"/>
              <a:buBlip>
                <a:blip r:embed="rId4"/>
              </a:buBlip>
              <a:tabLst>
                <a:tab pos="442913" algn="l"/>
              </a:tabLst>
            </a:pPr>
            <a:r>
              <a:rPr lang="de-AT" dirty="0">
                <a:solidFill>
                  <a:srgbClr val="08537A"/>
                </a:solidFill>
                <a:effectLst/>
                <a:latin typeface="Calibri" panose="020F0502020204030204" pitchFamily="34" charset="0"/>
              </a:rPr>
              <a:t>  *Nennen Sie einen </a:t>
            </a:r>
            <a:r>
              <a:rPr lang="de-AT" dirty="0">
                <a:solidFill>
                  <a:srgbClr val="08537A"/>
                </a:solidFill>
                <a:latin typeface="Calibri" panose="020F0502020204030204" pitchFamily="34" charset="0"/>
              </a:rPr>
              <a:t>weiteren Vorteil, den Ihr Projekt der Gemeinschaft bringt</a:t>
            </a:r>
            <a:r>
              <a:rPr lang="de-AT" dirty="0">
                <a:solidFill>
                  <a:srgbClr val="08537A"/>
                </a:solidFill>
                <a:effectLst/>
                <a:latin typeface="Calibri" panose="020F0502020204030204" pitchFamily="34" charset="0"/>
              </a:rPr>
              <a:t>*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8F4B2225-D9AD-6945-8868-884C2350ACFC}"/>
              </a:ext>
            </a:extLst>
          </p:cNvPr>
          <p:cNvSpPr txBox="1"/>
          <p:nvPr/>
        </p:nvSpPr>
        <p:spPr>
          <a:xfrm>
            <a:off x="497709" y="890301"/>
            <a:ext cx="6018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600" b="1" dirty="0">
                <a:solidFill>
                  <a:srgbClr val="2B5C82"/>
                </a:solidFill>
                <a:effectLst/>
                <a:latin typeface="Calibri" panose="020F0502020204030204" pitchFamily="34" charset="0"/>
              </a:rPr>
              <a:t>BEZIEHEN SIE STROM VON IHREN NACHBAR:INNEN!</a:t>
            </a:r>
            <a:endParaRPr lang="de-AT" sz="3600" dirty="0">
              <a:solidFill>
                <a:srgbClr val="2B5C82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8031F40E-5F2F-A249-B968-4D2BC535B9B1}"/>
              </a:ext>
            </a:extLst>
          </p:cNvPr>
          <p:cNvSpPr txBox="1"/>
          <p:nvPr/>
        </p:nvSpPr>
        <p:spPr>
          <a:xfrm>
            <a:off x="5853704" y="5349044"/>
            <a:ext cx="60188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000" b="1" dirty="0">
                <a:solidFill>
                  <a:srgbClr val="2B5C82"/>
                </a:solidFill>
                <a:effectLst/>
                <a:latin typeface="Calibri" panose="020F0502020204030204" pitchFamily="34" charset="0"/>
              </a:rPr>
              <a:t>Wie? →</a:t>
            </a:r>
            <a:endParaRPr lang="de-AT" sz="3000" dirty="0">
              <a:solidFill>
                <a:srgbClr val="2B5C82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95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ieren 21"/>
          <p:cNvGrpSpPr/>
          <p:nvPr/>
        </p:nvGrpSpPr>
        <p:grpSpPr>
          <a:xfrm>
            <a:off x="20" y="10"/>
            <a:ext cx="7559675" cy="10636571"/>
            <a:chOff x="0" y="10"/>
            <a:chExt cx="7559675" cy="10636571"/>
          </a:xfrm>
        </p:grpSpPr>
        <p:pic>
          <p:nvPicPr>
            <p:cNvPr id="11" name="Grafik 10" descr="Ein Bild, das Text enthält.&#10;&#10;Automatisch generierte Beschreibung">
              <a:extLst>
                <a:ext uri="{FF2B5EF4-FFF2-40B4-BE49-F238E27FC236}">
                  <a16:creationId xmlns:a16="http://schemas.microsoft.com/office/drawing/2014/main" id="{02C6F60E-F417-0343-8554-29613A1910A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2299" r="2" b="2"/>
            <a:stretch/>
          </p:blipFill>
          <p:spPr>
            <a:xfrm>
              <a:off x="20" y="10"/>
              <a:ext cx="7559655" cy="10439390"/>
            </a:xfrm>
            <a:prstGeom prst="rect">
              <a:avLst/>
            </a:prstGeom>
          </p:spPr>
        </p:pic>
        <p:sp>
          <p:nvSpPr>
            <p:cNvPr id="2" name="Rechteck 1"/>
            <p:cNvSpPr/>
            <p:nvPr/>
          </p:nvSpPr>
          <p:spPr>
            <a:xfrm>
              <a:off x="0" y="9615597"/>
              <a:ext cx="7559655" cy="823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7" name="object 37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04551" y="9678400"/>
              <a:ext cx="590526" cy="396000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654258" y="10113361"/>
              <a:ext cx="6619067" cy="52322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de-AT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Illustrationen </a:t>
              </a:r>
              <a:r>
                <a:rPr lang="en-GB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© </a:t>
              </a:r>
              <a:r>
                <a:rPr lang="de-AT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Klima- und Energiefonds</a:t>
              </a:r>
              <a:endParaRPr lang="en-GB" sz="7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/>
              </a:endParaRPr>
            </a:p>
            <a:p>
              <a:r>
                <a:rPr lang="en-GB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Dieses </a:t>
              </a:r>
              <a:r>
                <a:rPr lang="en-GB" sz="7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Dokument</a:t>
              </a:r>
              <a:r>
                <a:rPr lang="en-GB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© 2022 der </a:t>
              </a:r>
              <a:r>
                <a:rPr lang="en-GB" sz="7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Österreichischen</a:t>
              </a:r>
              <a:r>
                <a:rPr lang="en-GB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7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Energieagentur</a:t>
              </a:r>
              <a:r>
                <a:rPr lang="en-GB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7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ist</a:t>
              </a:r>
              <a:r>
                <a:rPr lang="en-GB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7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lizenziert</a:t>
              </a:r>
              <a:r>
                <a:rPr lang="en-GB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7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unter</a:t>
              </a:r>
              <a:r>
                <a:rPr lang="en-GB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CC BY-NC-SA 4.0. </a:t>
              </a:r>
              <a:r>
                <a:rPr lang="en-GB" sz="7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Siehe</a:t>
              </a:r>
              <a:r>
                <a:rPr lang="en-GB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GB" sz="700" i="1" dirty="0" err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Lizenzkopie</a:t>
              </a:r>
              <a:r>
                <a:rPr lang="en-GB" sz="700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http://creativecommons.org/licenses/by-nc-sa/4.0/</a:t>
              </a:r>
              <a:endParaRPr lang="en-GB" sz="7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endParaRPr>
            </a:p>
            <a:p>
              <a:endParaRPr lang="en-GB" sz="700" i="1" dirty="0"/>
            </a:p>
            <a:p>
              <a:endParaRPr lang="en-GB" sz="700" i="1" dirty="0">
                <a:cs typeface="Calibri"/>
              </a:endParaRPr>
            </a:p>
          </p:txBody>
        </p:sp>
        <p:pic>
          <p:nvPicPr>
            <p:cNvPr id="15" name="object 36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64387" y="9596547"/>
              <a:ext cx="1557728" cy="576000"/>
            </a:xfrm>
            <a:prstGeom prst="rect">
              <a:avLst/>
            </a:prstGeom>
          </p:spPr>
        </p:pic>
        <p:pic>
          <p:nvPicPr>
            <p:cNvPr id="6" name="Grafik 5">
              <a:extLst>
                <a:ext uri="{FF2B5EF4-FFF2-40B4-BE49-F238E27FC236}">
                  <a16:creationId xmlns:a16="http://schemas.microsoft.com/office/drawing/2014/main" id="{F3D65186-AB5A-4584-87C3-0FAA2992263B}"/>
                </a:ext>
              </a:extLst>
            </p:cNvPr>
            <p:cNvPicPr/>
            <p:nvPr/>
          </p:nvPicPr>
          <p:blipFill>
            <a:blip r:embed="rId6" cstate="print">
              <a:duotone>
                <a:prstClr val="black"/>
                <a:schemeClr val="tx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59356" y="9657010"/>
              <a:ext cx="1028440" cy="455077"/>
            </a:xfrm>
            <a:prstGeom prst="rect">
              <a:avLst/>
            </a:prstGeom>
          </p:spPr>
        </p:pic>
      </p:grpSp>
      <p:sp>
        <p:nvSpPr>
          <p:cNvPr id="12" name="Textfeld 11">
            <a:extLst>
              <a:ext uri="{FF2B5EF4-FFF2-40B4-BE49-F238E27FC236}">
                <a16:creationId xmlns:a16="http://schemas.microsoft.com/office/drawing/2014/main" id="{7773DA87-C340-DA49-9C8A-53DD74D1A81A}"/>
              </a:ext>
            </a:extLst>
          </p:cNvPr>
          <p:cNvSpPr txBox="1"/>
          <p:nvPr/>
        </p:nvSpPr>
        <p:spPr>
          <a:xfrm>
            <a:off x="497709" y="381446"/>
            <a:ext cx="7231377" cy="8925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AT" sz="2600" dirty="0">
                <a:solidFill>
                  <a:srgbClr val="2B5C82"/>
                </a:solidFill>
                <a:latin typeface="Calibri"/>
                <a:ea typeface="Calibri"/>
                <a:cs typeface="Calibri"/>
              </a:rPr>
              <a:t>Die</a:t>
            </a:r>
            <a:r>
              <a:rPr lang="de-AT" sz="2600" dirty="0">
                <a:solidFill>
                  <a:srgbClr val="2B5C82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de-AT" sz="2600" b="1" dirty="0">
                <a:solidFill>
                  <a:srgbClr val="2B5C82"/>
                </a:solidFill>
                <a:effectLst/>
                <a:latin typeface="Calibri"/>
                <a:ea typeface="Calibri"/>
                <a:cs typeface="Calibri"/>
              </a:rPr>
              <a:t>BeispielEnergiegemeinschaft </a:t>
            </a:r>
            <a:r>
              <a:rPr lang="de-AT" sz="2600" dirty="0">
                <a:solidFill>
                  <a:srgbClr val="2B5C82"/>
                </a:solidFill>
                <a:latin typeface="Calibri"/>
                <a:ea typeface="Calibri"/>
                <a:cs typeface="Calibri"/>
              </a:rPr>
              <a:t>i</a:t>
            </a:r>
            <a:r>
              <a:rPr lang="de-AT" sz="2600" dirty="0">
                <a:solidFill>
                  <a:srgbClr val="2B5C82"/>
                </a:solidFill>
                <a:effectLst/>
                <a:latin typeface="Calibri"/>
                <a:ea typeface="Calibri"/>
                <a:cs typeface="Calibri"/>
              </a:rPr>
              <a:t>st die Antwort, die </a:t>
            </a:r>
            <a:r>
              <a:rPr lang="de-AT" sz="2600" dirty="0">
                <a:solidFill>
                  <a:srgbClr val="2B5C82"/>
                </a:solidFill>
                <a:latin typeface="Calibri"/>
                <a:ea typeface="Calibri"/>
                <a:cs typeface="Calibri"/>
              </a:rPr>
              <a:t>Sie suchen: </a:t>
            </a:r>
            <a:endParaRPr lang="de-AT" sz="2600" dirty="0">
              <a:solidFill>
                <a:srgbClr val="2B5C82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C6F6051-458A-D645-ADE0-0192C5049925}"/>
              </a:ext>
            </a:extLst>
          </p:cNvPr>
          <p:cNvSpPr txBox="1"/>
          <p:nvPr/>
        </p:nvSpPr>
        <p:spPr>
          <a:xfrm>
            <a:off x="478855" y="1386445"/>
            <a:ext cx="6805915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fontAlgn="auto">
              <a:buSzPct val="120000"/>
              <a:buBlip>
                <a:blip r:embed="rId7"/>
              </a:buBlip>
            </a:pPr>
            <a:r>
              <a:rPr lang="de-AT" dirty="0">
                <a:solidFill>
                  <a:srgbClr val="2B5C82"/>
                </a:solidFill>
                <a:effectLst/>
                <a:latin typeface="Calibri" panose="020F0502020204030204" pitchFamily="34" charset="0"/>
              </a:rPr>
              <a:t>   In unserer Energiegemeinschaft wird Energie lokal produziert, </a:t>
            </a:r>
            <a:br>
              <a:rPr lang="de-AT" dirty="0">
                <a:solidFill>
                  <a:srgbClr val="2B5C82"/>
                </a:solidFill>
                <a:effectLst/>
                <a:latin typeface="Calibri" panose="020F0502020204030204" pitchFamily="34" charset="0"/>
              </a:rPr>
            </a:br>
            <a:r>
              <a:rPr lang="de-AT" dirty="0">
                <a:solidFill>
                  <a:srgbClr val="2B5C82"/>
                </a:solidFill>
                <a:effectLst/>
                <a:latin typeface="Calibri" panose="020F0502020204030204" pitchFamily="34" charset="0"/>
              </a:rPr>
              <a:t>   geteilt und in der Nachbarschaft genutzt. </a:t>
            </a:r>
            <a:br>
              <a:rPr lang="de-AT" dirty="0">
                <a:solidFill>
                  <a:srgbClr val="2B5C82"/>
                </a:solidFill>
                <a:effectLst/>
                <a:latin typeface="Calibri" panose="020F0502020204030204" pitchFamily="34" charset="0"/>
              </a:rPr>
            </a:br>
            <a:endParaRPr lang="de-AT" dirty="0">
              <a:solidFill>
                <a:srgbClr val="2B5C82"/>
              </a:solidFill>
              <a:effectLst/>
              <a:latin typeface="Calibri" panose="020F0502020204030204" pitchFamily="34" charset="0"/>
            </a:endParaRPr>
          </a:p>
          <a:p>
            <a:pPr marL="285750" indent="-285750">
              <a:buSzPct val="120000"/>
              <a:buBlip>
                <a:blip r:embed="rId7"/>
              </a:buBlip>
            </a:pPr>
            <a:r>
              <a:rPr lang="de-AT" dirty="0">
                <a:solidFill>
                  <a:srgbClr val="2B5C82"/>
                </a:solidFill>
                <a:latin typeface="Calibri"/>
                <a:ea typeface="Calibri"/>
                <a:cs typeface="Calibri"/>
              </a:rPr>
              <a:t>  </a:t>
            </a:r>
            <a:r>
              <a:rPr lang="de-AT" dirty="0">
                <a:solidFill>
                  <a:srgbClr val="2B5C82"/>
                </a:solidFill>
                <a:effectLst/>
                <a:latin typeface="Calibri"/>
                <a:ea typeface="Calibri"/>
                <a:cs typeface="Calibri"/>
              </a:rPr>
              <a:t> Öffentliche Einrichtungen, Unternehmen und Bürger:innen 	schließen sich zusammen, um die Energiezukunft ihrer </a:t>
            </a:r>
            <a:r>
              <a:rPr lang="de-AT" dirty="0">
                <a:solidFill>
                  <a:srgbClr val="2B5C82"/>
                </a:solidFill>
                <a:latin typeface="Calibri"/>
                <a:ea typeface="Calibri"/>
                <a:cs typeface="Calibri"/>
              </a:rPr>
              <a:t>Region 	gemeinsam zu gestalten. </a:t>
            </a:r>
            <a:r>
              <a:rPr lang="de-AT" dirty="0">
                <a:solidFill>
                  <a:srgbClr val="2B5C82"/>
                </a:solidFill>
                <a:effectLst/>
                <a:latin typeface="Calibri"/>
                <a:ea typeface="Calibri"/>
                <a:cs typeface="Calibri"/>
              </a:rPr>
              <a:t> </a:t>
            </a:r>
          </a:p>
          <a:p>
            <a:endParaRPr lang="de-AT" dirty="0">
              <a:solidFill>
                <a:srgbClr val="2B5C82"/>
              </a:solidFill>
              <a:effectLst/>
              <a:latin typeface="Calibri" panose="020F0502020204030204" pitchFamily="34" charset="0"/>
            </a:endParaRPr>
          </a:p>
          <a:p>
            <a:pPr marL="285750" indent="-285750">
              <a:buSzPct val="120000"/>
              <a:buBlip>
                <a:blip r:embed="rId7"/>
              </a:buBlip>
              <a:tabLst>
                <a:tab pos="450850" algn="l"/>
              </a:tabLst>
            </a:pPr>
            <a:r>
              <a:rPr lang="de-AT" b="1" dirty="0">
                <a:solidFill>
                  <a:srgbClr val="2B5C82"/>
                </a:solidFill>
                <a:latin typeface="Calibri"/>
                <a:ea typeface="Calibri"/>
                <a:cs typeface="Calibri"/>
              </a:rPr>
              <a:t>  </a:t>
            </a:r>
            <a:r>
              <a:rPr lang="de-AT" b="1" dirty="0">
                <a:solidFill>
                  <a:srgbClr val="2B5C82"/>
                </a:solidFill>
                <a:effectLst/>
                <a:latin typeface="Calibri"/>
                <a:ea typeface="Calibri"/>
                <a:cs typeface="Calibri"/>
              </a:rPr>
              <a:t> Es ist eine </a:t>
            </a:r>
            <a:r>
              <a:rPr lang="de-AT" b="1" dirty="0">
                <a:solidFill>
                  <a:srgbClr val="2B5C82"/>
                </a:solidFill>
                <a:latin typeface="Calibri"/>
                <a:ea typeface="Calibri"/>
                <a:cs typeface="Calibri"/>
              </a:rPr>
              <a:t>W</a:t>
            </a:r>
            <a:r>
              <a:rPr lang="de-AT" b="1" dirty="0">
                <a:solidFill>
                  <a:srgbClr val="2B5C82"/>
                </a:solidFill>
                <a:effectLst/>
                <a:latin typeface="Calibri"/>
                <a:ea typeface="Calibri"/>
                <a:cs typeface="Calibri"/>
              </a:rPr>
              <a:t>in-win-Situation für alle – für Sie, Ihre</a:t>
            </a:r>
            <a:r>
              <a:rPr lang="de-AT" b="1" dirty="0">
                <a:solidFill>
                  <a:srgbClr val="2B5C82"/>
                </a:solidFill>
                <a:latin typeface="Calibri"/>
                <a:ea typeface="Calibri"/>
                <a:cs typeface="Calibri"/>
              </a:rPr>
              <a:t> </a:t>
            </a:r>
            <a:br>
              <a:rPr lang="de-AT" b="1" dirty="0">
                <a:latin typeface="Calibri" panose="020F0502020204030204" pitchFamily="34" charset="0"/>
              </a:rPr>
            </a:br>
            <a:r>
              <a:rPr lang="de-AT" b="1" dirty="0">
                <a:solidFill>
                  <a:srgbClr val="2B5C82"/>
                </a:solidFill>
                <a:latin typeface="Calibri"/>
                <a:ea typeface="Calibri"/>
                <a:cs typeface="Calibri"/>
              </a:rPr>
              <a:t>   </a:t>
            </a:r>
            <a:r>
              <a:rPr lang="de-AT" b="1" dirty="0">
                <a:solidFill>
                  <a:srgbClr val="2B5C82"/>
                </a:solidFill>
                <a:effectLst/>
                <a:latin typeface="Calibri"/>
                <a:ea typeface="Calibri"/>
                <a:cs typeface="Calibri"/>
              </a:rPr>
              <a:t>Nachbar:innen und das Klima!</a:t>
            </a:r>
            <a:r>
              <a:rPr lang="de-AT" b="1" dirty="0">
                <a:solidFill>
                  <a:srgbClr val="2B5C82"/>
                </a:solidFill>
                <a:latin typeface="Calibri"/>
                <a:ea typeface="Calibri"/>
                <a:cs typeface="Calibri"/>
              </a:rPr>
              <a:t> </a:t>
            </a:r>
            <a:endParaRPr lang="de-AT" dirty="0">
              <a:solidFill>
                <a:srgbClr val="2B5C82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2DDBC8D-0550-3F4D-AF8D-4058B24C95C3}"/>
              </a:ext>
            </a:extLst>
          </p:cNvPr>
          <p:cNvSpPr txBox="1"/>
          <p:nvPr/>
        </p:nvSpPr>
        <p:spPr>
          <a:xfrm>
            <a:off x="376879" y="3993287"/>
            <a:ext cx="6805915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AT" b="1" dirty="0">
                <a:solidFill>
                  <a:srgbClr val="08537A"/>
                </a:solidFill>
                <a:effectLst/>
                <a:latin typeface="Calibri" panose="020F0502020204030204" pitchFamily="34" charset="0"/>
              </a:rPr>
              <a:t>Interessiert? </a:t>
            </a:r>
            <a:endParaRPr lang="de-AT" dirty="0">
              <a:solidFill>
                <a:srgbClr val="08537A"/>
              </a:solidFill>
              <a:effectLst/>
              <a:latin typeface="Calibri" panose="020F0502020204030204" pitchFamily="34" charset="0"/>
            </a:endParaRPr>
          </a:p>
          <a:p>
            <a:endParaRPr lang="de-AT" dirty="0">
              <a:solidFill>
                <a:srgbClr val="08537A"/>
              </a:solidFill>
              <a:effectLst/>
              <a:latin typeface="Calibri" panose="020F0502020204030204" pitchFamily="34" charset="0"/>
            </a:endParaRPr>
          </a:p>
          <a:p>
            <a:r>
              <a:rPr lang="de-AT" sz="1600" dirty="0">
                <a:solidFill>
                  <a:srgbClr val="08537A"/>
                </a:solidFill>
                <a:effectLst/>
                <a:latin typeface="Calibri" panose="020F0502020204030204" pitchFamily="34" charset="0"/>
              </a:rPr>
              <a:t>Finden Sie mehr Informationen </a:t>
            </a:r>
            <a:r>
              <a:rPr lang="de-AT" sz="1600" dirty="0">
                <a:solidFill>
                  <a:srgbClr val="08537A"/>
                </a:solidFill>
                <a:latin typeface="Calibri" panose="020F0502020204030204" pitchFamily="34" charset="0"/>
              </a:rPr>
              <a:t>unter </a:t>
            </a:r>
            <a:r>
              <a:rPr lang="de-AT" sz="1600" dirty="0">
                <a:solidFill>
                  <a:srgbClr val="08537A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r>
              <a:rPr lang="de-AT" sz="1600" b="1" dirty="0">
                <a:solidFill>
                  <a:srgbClr val="08537A"/>
                </a:solidFill>
                <a:effectLst/>
                <a:latin typeface="Calibri"/>
                <a:ea typeface="Calibri"/>
                <a:cs typeface="Calibri"/>
              </a:rPr>
              <a:t>www.beispielenergiegemeinschaft.</a:t>
            </a:r>
            <a:r>
              <a:rPr lang="de-AT" sz="1600" b="1" dirty="0">
                <a:solidFill>
                  <a:srgbClr val="08537A"/>
                </a:solidFill>
                <a:latin typeface="Calibri"/>
                <a:ea typeface="Calibri"/>
                <a:cs typeface="Calibri"/>
              </a:rPr>
              <a:t>at</a:t>
            </a:r>
            <a:r>
              <a:rPr lang="de-AT" sz="1600" dirty="0">
                <a:solidFill>
                  <a:srgbClr val="08537A"/>
                </a:solidFill>
                <a:effectLst/>
                <a:latin typeface="Calibri"/>
                <a:ea typeface="Calibri"/>
                <a:cs typeface="Calibri"/>
              </a:rPr>
              <a:t> 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395077" y="9653715"/>
            <a:ext cx="187150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Dieses Material </a:t>
            </a:r>
            <a:r>
              <a:rPr lang="en-GB" sz="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ist</a:t>
            </a:r>
            <a:r>
              <a:rPr lang="en-GB" sz="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Teil </a:t>
            </a:r>
            <a:r>
              <a:rPr lang="en-GB" sz="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eines</a:t>
            </a:r>
            <a:r>
              <a:rPr lang="en-GB" sz="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Projekts, das </a:t>
            </a:r>
            <a:r>
              <a:rPr lang="en-GB" sz="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durch</a:t>
            </a:r>
            <a:r>
              <a:rPr lang="en-GB" sz="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das </a:t>
            </a:r>
            <a:r>
              <a:rPr lang="en-GB" sz="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Forschungs</a:t>
            </a:r>
            <a:r>
              <a:rPr lang="en-GB" sz="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und </a:t>
            </a:r>
            <a:r>
              <a:rPr lang="en-GB" sz="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Innovationsprogramms</a:t>
            </a:r>
            <a:r>
              <a:rPr lang="en-GB" sz="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Horizon 2020 der </a:t>
            </a:r>
            <a:r>
              <a:rPr lang="en-GB" sz="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Europäischen</a:t>
            </a:r>
            <a:r>
              <a:rPr lang="en-GB" sz="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Union </a:t>
            </a:r>
            <a:r>
              <a:rPr lang="en-GB" sz="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unter</a:t>
            </a:r>
            <a:r>
              <a:rPr lang="en-GB" sz="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der </a:t>
            </a:r>
            <a:r>
              <a:rPr lang="en-GB" sz="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Fördervereinbarungs</a:t>
            </a:r>
            <a:r>
              <a:rPr lang="en-GB" sz="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-Nr. 101033722 </a:t>
            </a:r>
            <a:r>
              <a:rPr lang="en-GB" sz="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gefördert</a:t>
            </a:r>
            <a:r>
              <a:rPr lang="en-GB" sz="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6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wurde</a:t>
            </a:r>
            <a:r>
              <a:rPr lang="en-GB" sz="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GB" sz="600" i="1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" y="8375072"/>
            <a:ext cx="219645" cy="107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234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B8AF7E768EF5C48B6F9EF1239557C64" ma:contentTypeVersion="15" ma:contentTypeDescription="Ein neues Dokument erstellen." ma:contentTypeScope="" ma:versionID="cd92113762438860ce88adc5cf6676d5">
  <xsd:schema xmlns:xsd="http://www.w3.org/2001/XMLSchema" xmlns:xs="http://www.w3.org/2001/XMLSchema" xmlns:p="http://schemas.microsoft.com/office/2006/metadata/properties" xmlns:ns2="53df2b50-58d1-42a6-9827-eabe3a05731f" xmlns:ns3="165862f5-3ba3-4ecf-8286-b0051fd7c8e6" targetNamespace="http://schemas.microsoft.com/office/2006/metadata/properties" ma:root="true" ma:fieldsID="518fd1ff9187040b44e0599e9cd3eb63" ns2:_="" ns3:_="">
    <xsd:import namespace="53df2b50-58d1-42a6-9827-eabe3a05731f"/>
    <xsd:import namespace="165862f5-3ba3-4ecf-8286-b0051fd7c8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f2b50-58d1-42a6-9827-eabe3a0573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1a4b58a0-9718-4846-9899-380a9c6e25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5862f5-3ba3-4ecf-8286-b0051fd7c8e6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08d1664-8cd9-47d3-92d0-389e64d7bcbc}" ma:internalName="TaxCatchAll" ma:showField="CatchAllData" ma:web="165862f5-3ba3-4ecf-8286-b0051fd7c8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3df2b50-58d1-42a6-9827-eabe3a05731f">
      <Terms xmlns="http://schemas.microsoft.com/office/infopath/2007/PartnerControls"/>
    </lcf76f155ced4ddcb4097134ff3c332f>
    <TaxCatchAll xmlns="165862f5-3ba3-4ecf-8286-b0051fd7c8e6" xsi:nil="true"/>
  </documentManagement>
</p:properties>
</file>

<file path=customXml/itemProps1.xml><?xml version="1.0" encoding="utf-8"?>
<ds:datastoreItem xmlns:ds="http://schemas.openxmlformats.org/officeDocument/2006/customXml" ds:itemID="{F42E7F20-FEF8-478B-BC55-39DECA6B7D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9020D0-3C09-4211-9F62-C71918AF82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df2b50-58d1-42a6-9827-eabe3a05731f"/>
    <ds:schemaRef ds:uri="165862f5-3ba3-4ecf-8286-b0051fd7c8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8A9D240-E1E4-4D4E-BD22-671D5B42500A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53df2b50-58d1-42a6-9827-eabe3a05731f"/>
    <ds:schemaRef ds:uri="http://purl.org/dc/dcmitype/"/>
    <ds:schemaRef ds:uri="http://schemas.microsoft.com/office/infopath/2007/PartnerControls"/>
    <ds:schemaRef ds:uri="165862f5-3ba3-4ecf-8286-b0051fd7c8e6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Benutzerdefiniert</PresentationFormat>
  <Paragraphs>23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Barbara Jaumann</dc:creator>
  <cp:lastModifiedBy>Bao-An Phan</cp:lastModifiedBy>
  <cp:revision>77</cp:revision>
  <dcterms:created xsi:type="dcterms:W3CDTF">2022-12-09T12:20:21Z</dcterms:created>
  <dcterms:modified xsi:type="dcterms:W3CDTF">2023-03-08T13:14:00Z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0x010100BB8AF7E768EF5C48B6F9EF1239557C64</vt:lpwstr>
  </property>
  <property fmtid="{D5CDD505-2E9C-101B-9397-08002B2CF9AE}" pid="3" name="MediaServiceImageTags">
    <vt:lpwstr/>
  </property>
</Properties>
</file>